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 id="280"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ExtraBold" charset="1" panose="00000900000000000000"/>
      <p:regular r:id="rId10"/>
    </p:embeddedFont>
    <p:embeddedFont>
      <p:font typeface="Poppins ExtraBold Bold" charset="1" panose="00000A00000000000000"/>
      <p:regular r:id="rId11"/>
    </p:embeddedFont>
    <p:embeddedFont>
      <p:font typeface="Poppins ExtraBold Italics" charset="1" panose="00000900000000000000"/>
      <p:regular r:id="rId12"/>
    </p:embeddedFont>
    <p:embeddedFont>
      <p:font typeface="Poppins ExtraBold Bold Italics" charset="1" panose="00000A00000000000000"/>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Canva Sans Medium" charset="1" panose="020B0603030501040103"/>
      <p:regular r:id="rId22"/>
    </p:embeddedFont>
    <p:embeddedFont>
      <p:font typeface="Canva Sans Medium Italics" charset="1" panose="020B06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43" Target="slides/slide20.xml" Type="http://schemas.openxmlformats.org/officeDocument/2006/relationships/slide"/><Relationship Id="rId44" Target="slides/slide21.xml" Type="http://schemas.openxmlformats.org/officeDocument/2006/relationships/slide"/><Relationship Id="rId45" Target="slides/slide22.xml" Type="http://schemas.openxmlformats.org/officeDocument/2006/relationships/slide"/><Relationship Id="rId46" Target="slides/slide23.xml" Type="http://schemas.openxmlformats.org/officeDocument/2006/relationships/slide"/><Relationship Id="rId47" Target="slides/slide24.xml" Type="http://schemas.openxmlformats.org/officeDocument/2006/relationships/slide"/><Relationship Id="rId48" Target="slides/slide2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9.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10.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5.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8.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2.pn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315748" y="8270254"/>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0002079" y="5379048"/>
            <a:ext cx="15474231" cy="10309707"/>
          </a:xfrm>
          <a:custGeom>
            <a:avLst/>
            <a:gdLst/>
            <a:ahLst/>
            <a:cxnLst/>
            <a:rect r="r" b="b" t="t" l="l"/>
            <a:pathLst>
              <a:path h="10309707" w="15474231">
                <a:moveTo>
                  <a:pt x="0" y="0"/>
                </a:moveTo>
                <a:lnTo>
                  <a:pt x="15474231" y="0"/>
                </a:lnTo>
                <a:lnTo>
                  <a:pt x="15474231" y="10309707"/>
                </a:lnTo>
                <a:lnTo>
                  <a:pt x="0" y="10309707"/>
                </a:lnTo>
                <a:lnTo>
                  <a:pt x="0" y="0"/>
                </a:lnTo>
                <a:close/>
              </a:path>
            </a:pathLst>
          </a:custGeom>
          <a:blipFill>
            <a:blip r:embed="rId3"/>
            <a:stretch>
              <a:fillRect l="0" t="0" r="0" b="0"/>
            </a:stretch>
          </a:blipFill>
        </p:spPr>
      </p:sp>
      <p:sp>
        <p:nvSpPr>
          <p:cNvPr name="Freeform 4" id="4"/>
          <p:cNvSpPr/>
          <p:nvPr/>
        </p:nvSpPr>
        <p:spPr>
          <a:xfrm flipH="false" flipV="false" rot="0">
            <a:off x="7787539" y="4819059"/>
            <a:ext cx="16561167" cy="11033878"/>
          </a:xfrm>
          <a:custGeom>
            <a:avLst/>
            <a:gdLst/>
            <a:ahLst/>
            <a:cxnLst/>
            <a:rect r="r" b="b" t="t" l="l"/>
            <a:pathLst>
              <a:path h="11033878" w="16561167">
                <a:moveTo>
                  <a:pt x="0" y="0"/>
                </a:moveTo>
                <a:lnTo>
                  <a:pt x="16561167" y="0"/>
                </a:lnTo>
                <a:lnTo>
                  <a:pt x="16561167" y="11033877"/>
                </a:lnTo>
                <a:lnTo>
                  <a:pt x="0" y="11033877"/>
                </a:lnTo>
                <a:lnTo>
                  <a:pt x="0" y="0"/>
                </a:lnTo>
                <a:close/>
              </a:path>
            </a:pathLst>
          </a:custGeom>
          <a:blipFill>
            <a:blip r:embed="rId3"/>
            <a:stretch>
              <a:fillRect l="0" t="0" r="0" b="0"/>
            </a:stretch>
          </a:blipFill>
        </p:spPr>
      </p:sp>
      <p:sp>
        <p:nvSpPr>
          <p:cNvPr name="Freeform 5" id="5"/>
          <p:cNvSpPr/>
          <p:nvPr/>
        </p:nvSpPr>
        <p:spPr>
          <a:xfrm flipH="false" flipV="false" rot="-5400000">
            <a:off x="12708423" y="-7337004"/>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6" id="6"/>
          <p:cNvSpPr/>
          <p:nvPr/>
        </p:nvSpPr>
        <p:spPr>
          <a:xfrm flipH="false" flipV="false" rot="0">
            <a:off x="-1721495" y="-7007902"/>
            <a:ext cx="15567893" cy="10372109"/>
          </a:xfrm>
          <a:custGeom>
            <a:avLst/>
            <a:gdLst/>
            <a:ahLst/>
            <a:cxnLst/>
            <a:rect r="r" b="b" t="t" l="l"/>
            <a:pathLst>
              <a:path h="10372109" w="15567893">
                <a:moveTo>
                  <a:pt x="0" y="0"/>
                </a:moveTo>
                <a:lnTo>
                  <a:pt x="15567893" y="0"/>
                </a:lnTo>
                <a:lnTo>
                  <a:pt x="15567893" y="10372108"/>
                </a:lnTo>
                <a:lnTo>
                  <a:pt x="0" y="10372108"/>
                </a:lnTo>
                <a:lnTo>
                  <a:pt x="0" y="0"/>
                </a:lnTo>
                <a:close/>
              </a:path>
            </a:pathLst>
          </a:custGeom>
          <a:blipFill>
            <a:blip r:embed="rId3"/>
            <a:stretch>
              <a:fillRect l="0" t="0" r="0" b="0"/>
            </a:stretch>
          </a:blipFill>
        </p:spPr>
      </p:sp>
      <p:sp>
        <p:nvSpPr>
          <p:cNvPr name="TextBox 7" id="7"/>
          <p:cNvSpPr txBox="true"/>
          <p:nvPr/>
        </p:nvSpPr>
        <p:spPr>
          <a:xfrm rot="0">
            <a:off x="5459760" y="3873093"/>
            <a:ext cx="8386638" cy="2597963"/>
          </a:xfrm>
          <a:prstGeom prst="rect">
            <a:avLst/>
          </a:prstGeom>
        </p:spPr>
        <p:txBody>
          <a:bodyPr anchor="t" rtlCol="false" tIns="0" lIns="0" bIns="0" rIns="0">
            <a:spAutoFit/>
          </a:bodyPr>
          <a:lstStyle/>
          <a:p>
            <a:pPr algn="ctr">
              <a:lnSpc>
                <a:spcPts val="6561"/>
              </a:lnSpc>
            </a:pPr>
            <a:r>
              <a:rPr lang="en-US" sz="6561" spc="229">
                <a:solidFill>
                  <a:srgbClr val="419486"/>
                </a:solidFill>
                <a:latin typeface="Poppins ExtraBold"/>
              </a:rPr>
              <a:t>TABLE RESERVATION </a:t>
            </a:r>
          </a:p>
          <a:p>
            <a:pPr algn="ctr">
              <a:lnSpc>
                <a:spcPts val="6561"/>
              </a:lnSpc>
            </a:pPr>
            <a:r>
              <a:rPr lang="en-US" sz="6561" spc="229">
                <a:solidFill>
                  <a:srgbClr val="419486"/>
                </a:solidFill>
                <a:latin typeface="Poppins ExtraBold"/>
              </a:rPr>
              <a:t>FOR RESTAURANT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15562568" y="8235127"/>
            <a:ext cx="1757280" cy="1757280"/>
          </a:xfrm>
          <a:custGeom>
            <a:avLst/>
            <a:gdLst/>
            <a:ahLst/>
            <a:cxnLst/>
            <a:rect r="r" b="b" t="t" l="l"/>
            <a:pathLst>
              <a:path h="1757280" w="1757280">
                <a:moveTo>
                  <a:pt x="0" y="0"/>
                </a:moveTo>
                <a:lnTo>
                  <a:pt x="1757280" y="0"/>
                </a:lnTo>
                <a:lnTo>
                  <a:pt x="1757280" y="1757281"/>
                </a:lnTo>
                <a:lnTo>
                  <a:pt x="0" y="1757281"/>
                </a:lnTo>
                <a:lnTo>
                  <a:pt x="0" y="0"/>
                </a:lnTo>
                <a:close/>
              </a:path>
            </a:pathLst>
          </a:custGeom>
          <a:blipFill>
            <a:blip r:embed="rId8"/>
            <a:stretch>
              <a:fillRect l="0" t="0" r="0" b="0"/>
            </a:stretch>
          </a:blipFill>
        </p:spPr>
      </p:sp>
      <p:sp>
        <p:nvSpPr>
          <p:cNvPr name="Freeform 8" id="8"/>
          <p:cNvSpPr/>
          <p:nvPr/>
        </p:nvSpPr>
        <p:spPr>
          <a:xfrm flipH="false" flipV="false" rot="0">
            <a:off x="2475181" y="796059"/>
            <a:ext cx="15453623" cy="9232220"/>
          </a:xfrm>
          <a:custGeom>
            <a:avLst/>
            <a:gdLst/>
            <a:ahLst/>
            <a:cxnLst/>
            <a:rect r="r" b="b" t="t" l="l"/>
            <a:pathLst>
              <a:path h="9232220" w="15453623">
                <a:moveTo>
                  <a:pt x="0" y="0"/>
                </a:moveTo>
                <a:lnTo>
                  <a:pt x="15453623" y="0"/>
                </a:lnTo>
                <a:lnTo>
                  <a:pt x="15453623" y="9232219"/>
                </a:lnTo>
                <a:lnTo>
                  <a:pt x="0" y="9232219"/>
                </a:lnTo>
                <a:lnTo>
                  <a:pt x="0" y="0"/>
                </a:lnTo>
                <a:close/>
              </a:path>
            </a:pathLst>
          </a:custGeom>
          <a:blipFill>
            <a:blip r:embed="rId9"/>
            <a:stretch>
              <a:fillRect l="0" t="0" r="0" b="0"/>
            </a:stretch>
          </a:blipFill>
        </p:spPr>
      </p:sp>
      <p:sp>
        <p:nvSpPr>
          <p:cNvPr name="TextBox 9" id="9"/>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TEST CASE</a:t>
            </a:r>
          </a:p>
        </p:txBody>
      </p:sp>
      <p:sp>
        <p:nvSpPr>
          <p:cNvPr name="TextBox 10" id="10"/>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2670003" y="1169515"/>
            <a:ext cx="15617997" cy="8822893"/>
          </a:xfrm>
          <a:custGeom>
            <a:avLst/>
            <a:gdLst/>
            <a:ahLst/>
            <a:cxnLst/>
            <a:rect r="r" b="b" t="t" l="l"/>
            <a:pathLst>
              <a:path h="8822893" w="15617997">
                <a:moveTo>
                  <a:pt x="0" y="0"/>
                </a:moveTo>
                <a:lnTo>
                  <a:pt x="15617997" y="0"/>
                </a:lnTo>
                <a:lnTo>
                  <a:pt x="15617997" y="8822893"/>
                </a:lnTo>
                <a:lnTo>
                  <a:pt x="0" y="8822893"/>
                </a:lnTo>
                <a:lnTo>
                  <a:pt x="0" y="0"/>
                </a:lnTo>
                <a:close/>
              </a:path>
            </a:pathLst>
          </a:custGeom>
          <a:blipFill>
            <a:blip r:embed="rId8"/>
            <a:stretch>
              <a:fillRect l="0" t="0" r="0" b="0"/>
            </a:stretch>
          </a:blipFill>
        </p:spPr>
      </p:sp>
      <p:sp>
        <p:nvSpPr>
          <p:cNvPr name="TextBox 8" id="8"/>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TEST CASE</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259797"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2246975" y="953543"/>
            <a:ext cx="15460752" cy="8671811"/>
          </a:xfrm>
          <a:custGeom>
            <a:avLst/>
            <a:gdLst/>
            <a:ahLst/>
            <a:cxnLst/>
            <a:rect r="r" b="b" t="t" l="l"/>
            <a:pathLst>
              <a:path h="8671811" w="15460752">
                <a:moveTo>
                  <a:pt x="0" y="0"/>
                </a:moveTo>
                <a:lnTo>
                  <a:pt x="15460752" y="0"/>
                </a:lnTo>
                <a:lnTo>
                  <a:pt x="15460752" y="8671811"/>
                </a:lnTo>
                <a:lnTo>
                  <a:pt x="0" y="8671811"/>
                </a:lnTo>
                <a:lnTo>
                  <a:pt x="0" y="0"/>
                </a:lnTo>
                <a:close/>
              </a:path>
            </a:pathLst>
          </a:custGeom>
          <a:blipFill>
            <a:blip r:embed="rId8"/>
            <a:stretch>
              <a:fillRect l="0" t="0" r="0" b="0"/>
            </a:stretch>
          </a:blipFill>
        </p:spPr>
      </p:sp>
      <p:sp>
        <p:nvSpPr>
          <p:cNvPr name="TextBox 8" id="8"/>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TEST CASE</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259797"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TextBox 7" id="7"/>
          <p:cNvSpPr txBox="true"/>
          <p:nvPr/>
        </p:nvSpPr>
        <p:spPr>
          <a:xfrm rot="0">
            <a:off x="2246975" y="256542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DIAGRAMS</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9" id="9"/>
          <p:cNvSpPr txBox="true"/>
          <p:nvPr/>
        </p:nvSpPr>
        <p:spPr>
          <a:xfrm rot="0">
            <a:off x="3799702" y="5095875"/>
            <a:ext cx="11601311" cy="1460589"/>
          </a:xfrm>
          <a:prstGeom prst="rect">
            <a:avLst/>
          </a:prstGeom>
        </p:spPr>
        <p:txBody>
          <a:bodyPr anchor="t" rtlCol="false" tIns="0" lIns="0" bIns="0" rIns="0">
            <a:spAutoFit/>
          </a:bodyPr>
          <a:lstStyle/>
          <a:p>
            <a:pPr algn="ctr">
              <a:lnSpc>
                <a:spcPts val="3896"/>
              </a:lnSpc>
            </a:pPr>
            <a:r>
              <a:rPr lang="en-US" sz="2783">
                <a:solidFill>
                  <a:srgbClr val="000000"/>
                </a:solidFill>
                <a:latin typeface="Canva Sans Bold"/>
              </a:rPr>
              <a:t>Link to access all diagrams:</a:t>
            </a:r>
          </a:p>
          <a:p>
            <a:pPr algn="ctr" marL="0" indent="0" lvl="0">
              <a:lnSpc>
                <a:spcPts val="3896"/>
              </a:lnSpc>
              <a:spcBef>
                <a:spcPct val="0"/>
              </a:spcBef>
            </a:pPr>
            <a:r>
              <a:rPr lang="en-US" sz="2783">
                <a:solidFill>
                  <a:srgbClr val="000000"/>
                </a:solidFill>
                <a:latin typeface="Canva Sans Bold"/>
              </a:rPr>
              <a:t>https://drive.google.com/file/d/1uBmCvfY7PnfGjBf_HR6lu6lcZ4iJ46lR/view?usp=sharing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273275" y="1560192"/>
            <a:ext cx="14046573" cy="8065162"/>
          </a:xfrm>
          <a:custGeom>
            <a:avLst/>
            <a:gdLst/>
            <a:ahLst/>
            <a:cxnLst/>
            <a:rect r="r" b="b" t="t" l="l"/>
            <a:pathLst>
              <a:path h="8065162" w="14046573">
                <a:moveTo>
                  <a:pt x="0" y="0"/>
                </a:moveTo>
                <a:lnTo>
                  <a:pt x="14046573" y="0"/>
                </a:lnTo>
                <a:lnTo>
                  <a:pt x="14046573" y="8065162"/>
                </a:lnTo>
                <a:lnTo>
                  <a:pt x="0" y="8065162"/>
                </a:lnTo>
                <a:lnTo>
                  <a:pt x="0" y="0"/>
                </a:lnTo>
                <a:close/>
              </a:path>
            </a:pathLst>
          </a:custGeom>
          <a:blipFill>
            <a:blip r:embed="rId7"/>
            <a:stretch>
              <a:fillRect l="0" t="0" r="0" b="0"/>
            </a:stretch>
          </a:blipFill>
        </p:spPr>
      </p:sp>
      <p:sp>
        <p:nvSpPr>
          <p:cNvPr name="TextBox 7" id="7"/>
          <p:cNvSpPr txBox="true"/>
          <p:nvPr/>
        </p:nvSpPr>
        <p:spPr>
          <a:xfrm rot="0">
            <a:off x="2566982" y="57150"/>
            <a:ext cx="13154037" cy="1336526"/>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FLOW DIAGRAM</a:t>
            </a:r>
          </a:p>
          <a:p>
            <a:pPr algn="ctr">
              <a:lnSpc>
                <a:spcPts val="4988"/>
              </a:lnSpc>
            </a:pPr>
            <a:r>
              <a:rPr lang="en-US" sz="4988" spc="174">
                <a:solidFill>
                  <a:srgbClr val="419486"/>
                </a:solidFill>
                <a:latin typeface="Poppins ExtraBold"/>
              </a:rPr>
              <a:t>LOG IN AND REGISTER</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614418" y="380094"/>
            <a:ext cx="10118420" cy="9312454"/>
          </a:xfrm>
          <a:custGeom>
            <a:avLst/>
            <a:gdLst/>
            <a:ahLst/>
            <a:cxnLst/>
            <a:rect r="r" b="b" t="t" l="l"/>
            <a:pathLst>
              <a:path h="9312454" w="10118420">
                <a:moveTo>
                  <a:pt x="0" y="0"/>
                </a:moveTo>
                <a:lnTo>
                  <a:pt x="10118420" y="0"/>
                </a:lnTo>
                <a:lnTo>
                  <a:pt x="10118420" y="9312454"/>
                </a:lnTo>
                <a:lnTo>
                  <a:pt x="0" y="9312454"/>
                </a:lnTo>
                <a:lnTo>
                  <a:pt x="0" y="0"/>
                </a:lnTo>
                <a:close/>
              </a:path>
            </a:pathLst>
          </a:custGeom>
          <a:blipFill>
            <a:blip r:embed="rId7"/>
            <a:stretch>
              <a:fillRect l="0" t="-1965" r="0" b="-1965"/>
            </a:stretch>
          </a:blipFill>
        </p:spPr>
      </p:sp>
      <p:sp>
        <p:nvSpPr>
          <p:cNvPr name="TextBox 7" id="7"/>
          <p:cNvSpPr txBox="true"/>
          <p:nvPr/>
        </p:nvSpPr>
        <p:spPr>
          <a:xfrm rot="0">
            <a:off x="-2561644" y="4079888"/>
            <a:ext cx="13154037" cy="1970015"/>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FLOW DIAGRAM</a:t>
            </a:r>
          </a:p>
          <a:p>
            <a:pPr algn="ctr">
              <a:lnSpc>
                <a:spcPts val="4988"/>
              </a:lnSpc>
            </a:pPr>
            <a:r>
              <a:rPr lang="en-US" sz="4988" spc="174">
                <a:solidFill>
                  <a:srgbClr val="419486"/>
                </a:solidFill>
                <a:latin typeface="Poppins ExtraBold"/>
              </a:rPr>
              <a:t>MODIFY AND CANCEL </a:t>
            </a:r>
          </a:p>
          <a:p>
            <a:pPr algn="ctr">
              <a:lnSpc>
                <a:spcPts val="4988"/>
              </a:lnSpc>
            </a:pPr>
            <a:r>
              <a:rPr lang="en-US" sz="4988" spc="174">
                <a:solidFill>
                  <a:srgbClr val="419486"/>
                </a:solidFill>
                <a:latin typeface="Poppins ExtraBold"/>
              </a:rPr>
              <a:t>A RESERVATION</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018458" y="945615"/>
            <a:ext cx="11883111" cy="8312685"/>
          </a:xfrm>
          <a:custGeom>
            <a:avLst/>
            <a:gdLst/>
            <a:ahLst/>
            <a:cxnLst/>
            <a:rect r="r" b="b" t="t" l="l"/>
            <a:pathLst>
              <a:path h="8312685" w="11883111">
                <a:moveTo>
                  <a:pt x="0" y="0"/>
                </a:moveTo>
                <a:lnTo>
                  <a:pt x="11883111" y="0"/>
                </a:lnTo>
                <a:lnTo>
                  <a:pt x="11883111" y="8312685"/>
                </a:lnTo>
                <a:lnTo>
                  <a:pt x="0" y="8312685"/>
                </a:lnTo>
                <a:lnTo>
                  <a:pt x="0" y="0"/>
                </a:lnTo>
                <a:close/>
              </a:path>
            </a:pathLst>
          </a:custGeom>
          <a:blipFill>
            <a:blip r:embed="rId7"/>
            <a:stretch>
              <a:fillRect l="0" t="0" r="0" b="0"/>
            </a:stretch>
          </a:blipFill>
        </p:spPr>
      </p:sp>
      <p:sp>
        <p:nvSpPr>
          <p:cNvPr name="TextBox 7" id="7"/>
          <p:cNvSpPr txBox="true"/>
          <p:nvPr/>
        </p:nvSpPr>
        <p:spPr>
          <a:xfrm rot="0">
            <a:off x="-3548742" y="4249620"/>
            <a:ext cx="13154037" cy="1752300"/>
          </a:xfrm>
          <a:prstGeom prst="rect">
            <a:avLst/>
          </a:prstGeom>
        </p:spPr>
        <p:txBody>
          <a:bodyPr anchor="t" rtlCol="false" tIns="0" lIns="0" bIns="0" rIns="0">
            <a:spAutoFit/>
          </a:bodyPr>
          <a:lstStyle/>
          <a:p>
            <a:pPr algn="ctr">
              <a:lnSpc>
                <a:spcPts val="4488"/>
              </a:lnSpc>
            </a:pPr>
            <a:r>
              <a:rPr lang="en-US" sz="4488" spc="157">
                <a:solidFill>
                  <a:srgbClr val="419486"/>
                </a:solidFill>
                <a:latin typeface="Poppins ExtraBold"/>
              </a:rPr>
              <a:t>FLOW DIAGRAM</a:t>
            </a:r>
          </a:p>
          <a:p>
            <a:pPr algn="ctr">
              <a:lnSpc>
                <a:spcPts val="4488"/>
              </a:lnSpc>
            </a:pPr>
            <a:r>
              <a:rPr lang="en-US" sz="4488" spc="157">
                <a:solidFill>
                  <a:srgbClr val="419486"/>
                </a:solidFill>
                <a:latin typeface="Poppins ExtraBold"/>
              </a:rPr>
              <a:t>VIEW RESERVATION</a:t>
            </a:r>
          </a:p>
          <a:p>
            <a:pPr algn="ctr">
              <a:lnSpc>
                <a:spcPts val="4488"/>
              </a:lnSpc>
            </a:pPr>
            <a:r>
              <a:rPr lang="en-US" sz="4488" spc="157">
                <a:solidFill>
                  <a:srgbClr val="419486"/>
                </a:solidFill>
                <a:latin typeface="Poppins ExtraBold"/>
              </a:rPr>
              <a:t> DETAILS</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891403" y="650380"/>
            <a:ext cx="12064621" cy="8607920"/>
          </a:xfrm>
          <a:custGeom>
            <a:avLst/>
            <a:gdLst/>
            <a:ahLst/>
            <a:cxnLst/>
            <a:rect r="r" b="b" t="t" l="l"/>
            <a:pathLst>
              <a:path h="8607920" w="12064621">
                <a:moveTo>
                  <a:pt x="0" y="0"/>
                </a:moveTo>
                <a:lnTo>
                  <a:pt x="12064621" y="0"/>
                </a:lnTo>
                <a:lnTo>
                  <a:pt x="12064621" y="8607920"/>
                </a:lnTo>
                <a:lnTo>
                  <a:pt x="0" y="8607920"/>
                </a:lnTo>
                <a:lnTo>
                  <a:pt x="0" y="0"/>
                </a:lnTo>
                <a:close/>
              </a:path>
            </a:pathLst>
          </a:custGeom>
          <a:blipFill>
            <a:blip r:embed="rId7"/>
            <a:stretch>
              <a:fillRect l="0" t="-203" r="0" b="-203"/>
            </a:stretch>
          </a:blipFill>
        </p:spPr>
      </p:sp>
      <p:sp>
        <p:nvSpPr>
          <p:cNvPr name="TextBox 7" id="7"/>
          <p:cNvSpPr txBox="true"/>
          <p:nvPr/>
        </p:nvSpPr>
        <p:spPr>
          <a:xfrm rot="0">
            <a:off x="-3522064" y="3798511"/>
            <a:ext cx="13154037" cy="1970015"/>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FLOW DIAGRAM</a:t>
            </a:r>
          </a:p>
          <a:p>
            <a:pPr algn="ctr">
              <a:lnSpc>
                <a:spcPts val="4988"/>
              </a:lnSpc>
            </a:pPr>
            <a:r>
              <a:rPr lang="en-US" sz="4988" spc="174">
                <a:solidFill>
                  <a:srgbClr val="419486"/>
                </a:solidFill>
                <a:latin typeface="Poppins ExtraBold"/>
              </a:rPr>
              <a:t>MAKE A </a:t>
            </a:r>
          </a:p>
          <a:p>
            <a:pPr algn="ctr">
              <a:lnSpc>
                <a:spcPts val="4988"/>
              </a:lnSpc>
            </a:pPr>
            <a:r>
              <a:rPr lang="en-US" sz="4988" spc="174">
                <a:solidFill>
                  <a:srgbClr val="419486"/>
                </a:solidFill>
                <a:latin typeface="Poppins ExtraBold"/>
              </a:rPr>
              <a:t>RESERVATION</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1196897" y="47700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4532" y="824072"/>
            <a:ext cx="15396293" cy="9012102"/>
          </a:xfrm>
          <a:custGeom>
            <a:avLst/>
            <a:gdLst/>
            <a:ahLst/>
            <a:cxnLst/>
            <a:rect r="r" b="b" t="t" l="l"/>
            <a:pathLst>
              <a:path h="9012102" w="15396293">
                <a:moveTo>
                  <a:pt x="0" y="0"/>
                </a:moveTo>
                <a:lnTo>
                  <a:pt x="15396293" y="0"/>
                </a:lnTo>
                <a:lnTo>
                  <a:pt x="15396293" y="9012102"/>
                </a:lnTo>
                <a:lnTo>
                  <a:pt x="0" y="9012102"/>
                </a:lnTo>
                <a:lnTo>
                  <a:pt x="0" y="0"/>
                </a:lnTo>
                <a:close/>
              </a:path>
            </a:pathLst>
          </a:custGeom>
          <a:blipFill>
            <a:blip r:embed="rId6"/>
            <a:stretch>
              <a:fillRect l="0" t="0" r="0" b="0"/>
            </a:stretch>
          </a:blipFill>
        </p:spPr>
      </p:sp>
      <p:sp>
        <p:nvSpPr>
          <p:cNvPr name="TextBox 6" id="6"/>
          <p:cNvSpPr txBox="true"/>
          <p:nvPr/>
        </p:nvSpPr>
        <p:spPr>
          <a:xfrm rot="0">
            <a:off x="2246975" y="38100"/>
            <a:ext cx="13631407" cy="936627"/>
          </a:xfrm>
          <a:prstGeom prst="rect">
            <a:avLst/>
          </a:prstGeom>
        </p:spPr>
        <p:txBody>
          <a:bodyPr anchor="t" rtlCol="false" tIns="0" lIns="0" bIns="0" rIns="0">
            <a:spAutoFit/>
          </a:bodyPr>
          <a:lstStyle/>
          <a:p>
            <a:pPr algn="ctr">
              <a:lnSpc>
                <a:spcPts val="4500"/>
              </a:lnSpc>
            </a:pPr>
            <a:r>
              <a:rPr lang="en-US" sz="4500" spc="157">
                <a:solidFill>
                  <a:srgbClr val="419486"/>
                </a:solidFill>
                <a:latin typeface="Poppins ExtraBold"/>
              </a:rPr>
              <a:t>DATABASE DIAGRAM</a:t>
            </a:r>
          </a:p>
          <a:p>
            <a:pPr algn="ctr">
              <a:lnSpc>
                <a:spcPts val="2500"/>
              </a:lnSpc>
            </a:pPr>
          </a:p>
        </p:txBody>
      </p:sp>
      <p:sp>
        <p:nvSpPr>
          <p:cNvPr name="TextBox 7" id="7"/>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44292" y="1516064"/>
            <a:ext cx="9102717" cy="6936242"/>
          </a:xfrm>
          <a:custGeom>
            <a:avLst/>
            <a:gdLst/>
            <a:ahLst/>
            <a:cxnLst/>
            <a:rect r="r" b="b" t="t" l="l"/>
            <a:pathLst>
              <a:path h="6936242" w="9102717">
                <a:moveTo>
                  <a:pt x="0" y="0"/>
                </a:moveTo>
                <a:lnTo>
                  <a:pt x="9102718" y="0"/>
                </a:lnTo>
                <a:lnTo>
                  <a:pt x="9102718" y="6936241"/>
                </a:lnTo>
                <a:lnTo>
                  <a:pt x="0" y="6936241"/>
                </a:lnTo>
                <a:lnTo>
                  <a:pt x="0" y="0"/>
                </a:lnTo>
                <a:close/>
              </a:path>
            </a:pathLst>
          </a:custGeom>
          <a:blipFill>
            <a:blip r:embed="rId6"/>
            <a:stretch>
              <a:fillRect l="-6861" t="0" r="-4475" b="0"/>
            </a:stretch>
          </a:blipFill>
        </p:spPr>
      </p:sp>
      <p:sp>
        <p:nvSpPr>
          <p:cNvPr name="Freeform 6" id="6"/>
          <p:cNvSpPr/>
          <p:nvPr/>
        </p:nvSpPr>
        <p:spPr>
          <a:xfrm flipH="false" flipV="false" rot="0">
            <a:off x="9961188" y="1532492"/>
            <a:ext cx="7996708" cy="7035270"/>
          </a:xfrm>
          <a:custGeom>
            <a:avLst/>
            <a:gdLst/>
            <a:ahLst/>
            <a:cxnLst/>
            <a:rect r="r" b="b" t="t" l="l"/>
            <a:pathLst>
              <a:path h="7035270" w="7996708">
                <a:moveTo>
                  <a:pt x="0" y="0"/>
                </a:moveTo>
                <a:lnTo>
                  <a:pt x="7996708" y="0"/>
                </a:lnTo>
                <a:lnTo>
                  <a:pt x="7996708" y="7035270"/>
                </a:lnTo>
                <a:lnTo>
                  <a:pt x="0" y="7035270"/>
                </a:lnTo>
                <a:lnTo>
                  <a:pt x="0" y="0"/>
                </a:lnTo>
                <a:close/>
              </a:path>
            </a:pathLst>
          </a:custGeom>
          <a:blipFill>
            <a:blip r:embed="rId7"/>
            <a:stretch>
              <a:fillRect l="0" t="-3084" r="0" b="-3084"/>
            </a:stretch>
          </a:blipFill>
        </p:spPr>
      </p:sp>
      <p:sp>
        <p:nvSpPr>
          <p:cNvPr name="TextBox 7" id="7"/>
          <p:cNvSpPr txBox="true"/>
          <p:nvPr/>
        </p:nvSpPr>
        <p:spPr>
          <a:xfrm rot="0">
            <a:off x="2060542" y="579436"/>
            <a:ext cx="13631407" cy="936627"/>
          </a:xfrm>
          <a:prstGeom prst="rect">
            <a:avLst/>
          </a:prstGeom>
        </p:spPr>
        <p:txBody>
          <a:bodyPr anchor="t" rtlCol="false" tIns="0" lIns="0" bIns="0" rIns="0">
            <a:spAutoFit/>
          </a:bodyPr>
          <a:lstStyle/>
          <a:p>
            <a:pPr algn="ctr">
              <a:lnSpc>
                <a:spcPts val="4500"/>
              </a:lnSpc>
            </a:pPr>
            <a:r>
              <a:rPr lang="en-US" sz="4500" spc="157">
                <a:solidFill>
                  <a:srgbClr val="419486"/>
                </a:solidFill>
                <a:latin typeface="Poppins ExtraBold"/>
              </a:rPr>
              <a:t>SEQUENCE DIAGRAMS</a:t>
            </a:r>
          </a:p>
          <a:p>
            <a:pPr algn="ctr">
              <a:lnSpc>
                <a:spcPts val="2500"/>
              </a:lnSpc>
            </a:pP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315748" y="8270254"/>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10002079" y="5379048"/>
            <a:ext cx="15474231" cy="10309707"/>
          </a:xfrm>
          <a:custGeom>
            <a:avLst/>
            <a:gdLst/>
            <a:ahLst/>
            <a:cxnLst/>
            <a:rect r="r" b="b" t="t" l="l"/>
            <a:pathLst>
              <a:path h="10309707" w="15474231">
                <a:moveTo>
                  <a:pt x="0" y="0"/>
                </a:moveTo>
                <a:lnTo>
                  <a:pt x="15474231" y="0"/>
                </a:lnTo>
                <a:lnTo>
                  <a:pt x="15474231" y="10309707"/>
                </a:lnTo>
                <a:lnTo>
                  <a:pt x="0" y="10309707"/>
                </a:lnTo>
                <a:lnTo>
                  <a:pt x="0" y="0"/>
                </a:lnTo>
                <a:close/>
              </a:path>
            </a:pathLst>
          </a:custGeom>
          <a:blipFill>
            <a:blip r:embed="rId3"/>
            <a:stretch>
              <a:fillRect l="0" t="0" r="0" b="0"/>
            </a:stretch>
          </a:blipFill>
        </p:spPr>
      </p:sp>
      <p:sp>
        <p:nvSpPr>
          <p:cNvPr name="Freeform 4" id="4"/>
          <p:cNvSpPr/>
          <p:nvPr/>
        </p:nvSpPr>
        <p:spPr>
          <a:xfrm flipH="false" flipV="false" rot="0">
            <a:off x="7787539" y="4819059"/>
            <a:ext cx="16561167" cy="11033878"/>
          </a:xfrm>
          <a:custGeom>
            <a:avLst/>
            <a:gdLst/>
            <a:ahLst/>
            <a:cxnLst/>
            <a:rect r="r" b="b" t="t" l="l"/>
            <a:pathLst>
              <a:path h="11033878" w="16561167">
                <a:moveTo>
                  <a:pt x="0" y="0"/>
                </a:moveTo>
                <a:lnTo>
                  <a:pt x="16561167" y="0"/>
                </a:lnTo>
                <a:lnTo>
                  <a:pt x="16561167" y="11033877"/>
                </a:lnTo>
                <a:lnTo>
                  <a:pt x="0" y="11033877"/>
                </a:lnTo>
                <a:lnTo>
                  <a:pt x="0" y="0"/>
                </a:lnTo>
                <a:close/>
              </a:path>
            </a:pathLst>
          </a:custGeom>
          <a:blipFill>
            <a:blip r:embed="rId3"/>
            <a:stretch>
              <a:fillRect l="0" t="0" r="0" b="0"/>
            </a:stretch>
          </a:blipFill>
        </p:spPr>
      </p:sp>
      <p:sp>
        <p:nvSpPr>
          <p:cNvPr name="Freeform 5" id="5"/>
          <p:cNvSpPr/>
          <p:nvPr/>
        </p:nvSpPr>
        <p:spPr>
          <a:xfrm flipH="false" flipV="false" rot="-5400000">
            <a:off x="12708423" y="-7337004"/>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6" id="6"/>
          <p:cNvSpPr/>
          <p:nvPr/>
        </p:nvSpPr>
        <p:spPr>
          <a:xfrm flipH="false" flipV="false" rot="0">
            <a:off x="-1721495" y="-7007902"/>
            <a:ext cx="15567893" cy="10372109"/>
          </a:xfrm>
          <a:custGeom>
            <a:avLst/>
            <a:gdLst/>
            <a:ahLst/>
            <a:cxnLst/>
            <a:rect r="r" b="b" t="t" l="l"/>
            <a:pathLst>
              <a:path h="10372109" w="15567893">
                <a:moveTo>
                  <a:pt x="0" y="0"/>
                </a:moveTo>
                <a:lnTo>
                  <a:pt x="15567893" y="0"/>
                </a:lnTo>
                <a:lnTo>
                  <a:pt x="15567893" y="10372108"/>
                </a:lnTo>
                <a:lnTo>
                  <a:pt x="0" y="10372108"/>
                </a:lnTo>
                <a:lnTo>
                  <a:pt x="0" y="0"/>
                </a:lnTo>
                <a:close/>
              </a:path>
            </a:pathLst>
          </a:custGeom>
          <a:blipFill>
            <a:blip r:embed="rId3"/>
            <a:stretch>
              <a:fillRect l="0" t="0" r="0" b="0"/>
            </a:stretch>
          </a:blipFill>
        </p:spPr>
      </p:sp>
      <p:sp>
        <p:nvSpPr>
          <p:cNvPr name="TextBox 7" id="7"/>
          <p:cNvSpPr txBox="true"/>
          <p:nvPr/>
        </p:nvSpPr>
        <p:spPr>
          <a:xfrm rot="0">
            <a:off x="603260" y="2631298"/>
            <a:ext cx="13733672" cy="5910228"/>
          </a:xfrm>
          <a:prstGeom prst="rect">
            <a:avLst/>
          </a:prstGeom>
        </p:spPr>
        <p:txBody>
          <a:bodyPr anchor="t" rtlCol="false" tIns="0" lIns="0" bIns="0" rIns="0">
            <a:spAutoFit/>
          </a:bodyPr>
          <a:lstStyle/>
          <a:p>
            <a:pPr algn="just" marL="1416551" indent="-708275" lvl="1">
              <a:lnSpc>
                <a:spcPts val="6561"/>
              </a:lnSpc>
              <a:buFont typeface="Arial"/>
              <a:buChar char="•"/>
            </a:pPr>
            <a:r>
              <a:rPr lang="en-US" sz="6561" spc="229">
                <a:solidFill>
                  <a:srgbClr val="419486"/>
                </a:solidFill>
                <a:latin typeface="Poppins ExtraBold"/>
              </a:rPr>
              <a:t>REQUIREMENTS</a:t>
            </a:r>
          </a:p>
          <a:p>
            <a:pPr marL="1416551" indent="-708275" lvl="1">
              <a:lnSpc>
                <a:spcPts val="6561"/>
              </a:lnSpc>
              <a:buFont typeface="Arial"/>
              <a:buChar char="•"/>
            </a:pPr>
            <a:r>
              <a:rPr lang="en-US" sz="6561" spc="229">
                <a:solidFill>
                  <a:srgbClr val="419486"/>
                </a:solidFill>
                <a:latin typeface="Poppins ExtraBold"/>
              </a:rPr>
              <a:t>ALTERNATIVE SEQUENCES</a:t>
            </a:r>
          </a:p>
          <a:p>
            <a:pPr marL="1416551" indent="-708275" lvl="1">
              <a:lnSpc>
                <a:spcPts val="6561"/>
              </a:lnSpc>
              <a:buFont typeface="Arial"/>
              <a:buChar char="•"/>
            </a:pPr>
            <a:r>
              <a:rPr lang="en-US" sz="6561" spc="229">
                <a:solidFill>
                  <a:srgbClr val="419486"/>
                </a:solidFill>
                <a:latin typeface="Poppins ExtraBold"/>
              </a:rPr>
              <a:t>BOUNDARY OBJECTS</a:t>
            </a:r>
          </a:p>
          <a:p>
            <a:pPr marL="1416551" indent="-708275" lvl="1">
              <a:lnSpc>
                <a:spcPts val="6561"/>
              </a:lnSpc>
              <a:buFont typeface="Arial"/>
              <a:buChar char="•"/>
            </a:pPr>
            <a:r>
              <a:rPr lang="en-US" sz="6561" spc="229">
                <a:solidFill>
                  <a:srgbClr val="419486"/>
                </a:solidFill>
                <a:latin typeface="Poppins ExtraBold"/>
              </a:rPr>
              <a:t>INTERNAL OBJECTS</a:t>
            </a:r>
          </a:p>
          <a:p>
            <a:pPr marL="1416551" indent="-708275" lvl="1">
              <a:lnSpc>
                <a:spcPts val="6561"/>
              </a:lnSpc>
              <a:buFont typeface="Arial"/>
              <a:buChar char="•"/>
            </a:pPr>
            <a:r>
              <a:rPr lang="en-US" sz="6561" spc="229">
                <a:solidFill>
                  <a:srgbClr val="419486"/>
                </a:solidFill>
                <a:latin typeface="Poppins ExtraBold"/>
              </a:rPr>
              <a:t>TEST CASES</a:t>
            </a:r>
          </a:p>
          <a:p>
            <a:pPr marL="1416551" indent="-708275" lvl="1">
              <a:lnSpc>
                <a:spcPts val="6561"/>
              </a:lnSpc>
              <a:buFont typeface="Arial"/>
              <a:buChar char="•"/>
            </a:pPr>
            <a:r>
              <a:rPr lang="en-US" sz="6561" spc="229">
                <a:solidFill>
                  <a:srgbClr val="419486"/>
                </a:solidFill>
                <a:latin typeface="Poppins ExtraBold"/>
              </a:rPr>
              <a:t>DIAGRAMS</a:t>
            </a:r>
          </a:p>
          <a:p>
            <a:pPr marL="1416551" indent="-708275" lvl="1">
              <a:lnSpc>
                <a:spcPts val="6561"/>
              </a:lnSpc>
              <a:buFont typeface="Arial"/>
              <a:buChar char="•"/>
            </a:pPr>
            <a:r>
              <a:rPr lang="en-US" sz="6561" spc="229">
                <a:solidFill>
                  <a:srgbClr val="419486"/>
                </a:solidFill>
                <a:latin typeface="Poppins ExtraBold"/>
              </a:rPr>
              <a:t>DEMO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669373" y="3897595"/>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54923" y="387705"/>
            <a:ext cx="13053646" cy="9448469"/>
          </a:xfrm>
          <a:custGeom>
            <a:avLst/>
            <a:gdLst/>
            <a:ahLst/>
            <a:cxnLst/>
            <a:rect r="r" b="b" t="t" l="l"/>
            <a:pathLst>
              <a:path h="9448469" w="13053646">
                <a:moveTo>
                  <a:pt x="0" y="0"/>
                </a:moveTo>
                <a:lnTo>
                  <a:pt x="13053646" y="0"/>
                </a:lnTo>
                <a:lnTo>
                  <a:pt x="13053646" y="9448469"/>
                </a:lnTo>
                <a:lnTo>
                  <a:pt x="0" y="9448469"/>
                </a:lnTo>
                <a:lnTo>
                  <a:pt x="0" y="0"/>
                </a:lnTo>
                <a:close/>
              </a:path>
            </a:pathLst>
          </a:custGeom>
          <a:blipFill>
            <a:blip r:embed="rId7"/>
            <a:stretch>
              <a:fillRect l="0" t="0" r="0" b="0"/>
            </a:stretch>
          </a:blipFill>
        </p:spPr>
      </p:sp>
      <p:sp>
        <p:nvSpPr>
          <p:cNvPr name="TextBox 7" id="7"/>
          <p:cNvSpPr txBox="true"/>
          <p:nvPr/>
        </p:nvSpPr>
        <p:spPr>
          <a:xfrm rot="0">
            <a:off x="9144000" y="4655778"/>
            <a:ext cx="13154037" cy="1336526"/>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STATIC </a:t>
            </a:r>
          </a:p>
          <a:p>
            <a:pPr algn="ctr">
              <a:lnSpc>
                <a:spcPts val="4988"/>
              </a:lnSpc>
            </a:pPr>
            <a:r>
              <a:rPr lang="en-US" sz="4988" spc="174">
                <a:solidFill>
                  <a:srgbClr val="419486"/>
                </a:solidFill>
                <a:latin typeface="Poppins ExtraBold"/>
              </a:rPr>
              <a:t>DIAGRAM</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10878" y="1531403"/>
            <a:ext cx="9361218" cy="7883131"/>
          </a:xfrm>
          <a:custGeom>
            <a:avLst/>
            <a:gdLst/>
            <a:ahLst/>
            <a:cxnLst/>
            <a:rect r="r" b="b" t="t" l="l"/>
            <a:pathLst>
              <a:path h="7883131" w="9361218">
                <a:moveTo>
                  <a:pt x="0" y="0"/>
                </a:moveTo>
                <a:lnTo>
                  <a:pt x="9361219" y="0"/>
                </a:lnTo>
                <a:lnTo>
                  <a:pt x="9361219" y="7883131"/>
                </a:lnTo>
                <a:lnTo>
                  <a:pt x="0" y="7883131"/>
                </a:lnTo>
                <a:lnTo>
                  <a:pt x="0" y="0"/>
                </a:lnTo>
                <a:close/>
              </a:path>
            </a:pathLst>
          </a:custGeom>
          <a:blipFill>
            <a:blip r:embed="rId7"/>
            <a:stretch>
              <a:fillRect l="0" t="0" r="0" b="0"/>
            </a:stretch>
          </a:blipFill>
        </p:spPr>
      </p:sp>
      <p:sp>
        <p:nvSpPr>
          <p:cNvPr name="Freeform 7" id="7"/>
          <p:cNvSpPr/>
          <p:nvPr/>
        </p:nvSpPr>
        <p:spPr>
          <a:xfrm flipH="false" flipV="false" rot="0">
            <a:off x="9870333" y="1531403"/>
            <a:ext cx="8254021" cy="8093951"/>
          </a:xfrm>
          <a:custGeom>
            <a:avLst/>
            <a:gdLst/>
            <a:ahLst/>
            <a:cxnLst/>
            <a:rect r="r" b="b" t="t" l="l"/>
            <a:pathLst>
              <a:path h="8093951" w="8254021">
                <a:moveTo>
                  <a:pt x="0" y="0"/>
                </a:moveTo>
                <a:lnTo>
                  <a:pt x="8254021" y="0"/>
                </a:lnTo>
                <a:lnTo>
                  <a:pt x="8254021" y="8093951"/>
                </a:lnTo>
                <a:lnTo>
                  <a:pt x="0" y="8093951"/>
                </a:lnTo>
                <a:lnTo>
                  <a:pt x="0" y="0"/>
                </a:lnTo>
                <a:close/>
              </a:path>
            </a:pathLst>
          </a:custGeom>
          <a:blipFill>
            <a:blip r:embed="rId8"/>
            <a:stretch>
              <a:fillRect l="0" t="-988" r="0" b="-988"/>
            </a:stretch>
          </a:blipFill>
        </p:spPr>
      </p:sp>
      <p:sp>
        <p:nvSpPr>
          <p:cNvPr name="TextBox 8" id="8"/>
          <p:cNvSpPr txBox="true"/>
          <p:nvPr/>
        </p:nvSpPr>
        <p:spPr>
          <a:xfrm rot="0">
            <a:off x="2826989" y="325662"/>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USE CASE</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97364" y="1028700"/>
            <a:ext cx="17512429" cy="8963708"/>
          </a:xfrm>
          <a:custGeom>
            <a:avLst/>
            <a:gdLst/>
            <a:ahLst/>
            <a:cxnLst/>
            <a:rect r="r" b="b" t="t" l="l"/>
            <a:pathLst>
              <a:path h="8963708" w="17512429">
                <a:moveTo>
                  <a:pt x="0" y="0"/>
                </a:moveTo>
                <a:lnTo>
                  <a:pt x="17512429" y="0"/>
                </a:lnTo>
                <a:lnTo>
                  <a:pt x="17512429" y="8963708"/>
                </a:lnTo>
                <a:lnTo>
                  <a:pt x="0" y="8963708"/>
                </a:lnTo>
                <a:lnTo>
                  <a:pt x="0" y="0"/>
                </a:lnTo>
                <a:close/>
              </a:path>
            </a:pathLst>
          </a:custGeom>
          <a:blipFill>
            <a:blip r:embed="rId7"/>
            <a:stretch>
              <a:fillRect l="0" t="0" r="0" b="0"/>
            </a:stretch>
          </a:blipFill>
        </p:spPr>
      </p:sp>
      <p:sp>
        <p:nvSpPr>
          <p:cNvPr name="TextBox 7" id="7"/>
          <p:cNvSpPr txBox="true"/>
          <p:nvPr/>
        </p:nvSpPr>
        <p:spPr>
          <a:xfrm rot="0">
            <a:off x="2246975" y="325662"/>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COMMUNICATION DIAGRAM</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1028700"/>
            <a:ext cx="16188097" cy="8973837"/>
          </a:xfrm>
          <a:custGeom>
            <a:avLst/>
            <a:gdLst/>
            <a:ahLst/>
            <a:cxnLst/>
            <a:rect r="r" b="b" t="t" l="l"/>
            <a:pathLst>
              <a:path h="8973837" w="16188097">
                <a:moveTo>
                  <a:pt x="0" y="0"/>
                </a:moveTo>
                <a:lnTo>
                  <a:pt x="16188097" y="0"/>
                </a:lnTo>
                <a:lnTo>
                  <a:pt x="16188097" y="8973837"/>
                </a:lnTo>
                <a:lnTo>
                  <a:pt x="0" y="8973837"/>
                </a:lnTo>
                <a:lnTo>
                  <a:pt x="0" y="0"/>
                </a:lnTo>
                <a:close/>
              </a:path>
            </a:pathLst>
          </a:custGeom>
          <a:blipFill>
            <a:blip r:embed="rId7"/>
            <a:stretch>
              <a:fillRect l="0" t="0" r="0" b="0"/>
            </a:stretch>
          </a:blipFill>
        </p:spPr>
      </p:sp>
      <p:sp>
        <p:nvSpPr>
          <p:cNvPr name="TextBox 7" id="7"/>
          <p:cNvSpPr txBox="true"/>
          <p:nvPr/>
        </p:nvSpPr>
        <p:spPr>
          <a:xfrm rot="0">
            <a:off x="2246975" y="325662"/>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COMMUNICATION DIAGRAM</a:t>
            </a: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630860"/>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881861" y="4440462"/>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DEMO PROJECTS</a:t>
            </a:r>
          </a:p>
        </p:txBody>
      </p:sp>
      <p:sp>
        <p:nvSpPr>
          <p:cNvPr name="TextBox 7" id="7"/>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150205" y="3779461"/>
            <a:ext cx="3987590" cy="647702"/>
          </a:xfrm>
          <a:prstGeom prst="rect">
            <a:avLst/>
          </a:prstGeom>
        </p:spPr>
        <p:txBody>
          <a:bodyPr anchor="t" rtlCol="false" tIns="0" lIns="0" bIns="0" rIns="0">
            <a:spAutoFit/>
          </a:bodyPr>
          <a:lstStyle/>
          <a:p>
            <a:pPr algn="ctr">
              <a:lnSpc>
                <a:spcPts val="4500"/>
              </a:lnSpc>
            </a:pPr>
            <a:r>
              <a:rPr lang="en-US" sz="4500" spc="157">
                <a:solidFill>
                  <a:srgbClr val="419486"/>
                </a:solidFill>
                <a:latin typeface="Poppins ExtraBold"/>
              </a:rPr>
              <a:t>THANK YOU</a:t>
            </a:r>
          </a:p>
        </p:txBody>
      </p:sp>
      <p:sp>
        <p:nvSpPr>
          <p:cNvPr name="TextBox 6" id="6"/>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93196" y="6022140"/>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15192676" y="6267929"/>
            <a:ext cx="1757280" cy="1757280"/>
          </a:xfrm>
          <a:custGeom>
            <a:avLst/>
            <a:gdLst/>
            <a:ahLst/>
            <a:cxnLst/>
            <a:rect r="r" b="b" t="t" l="l"/>
            <a:pathLst>
              <a:path h="1757280" w="1757280">
                <a:moveTo>
                  <a:pt x="0" y="0"/>
                </a:moveTo>
                <a:lnTo>
                  <a:pt x="1757281" y="0"/>
                </a:lnTo>
                <a:lnTo>
                  <a:pt x="1757281" y="1757280"/>
                </a:lnTo>
                <a:lnTo>
                  <a:pt x="0" y="1757280"/>
                </a:lnTo>
                <a:lnTo>
                  <a:pt x="0" y="0"/>
                </a:lnTo>
                <a:close/>
              </a:path>
            </a:pathLst>
          </a:custGeom>
          <a:blipFill>
            <a:blip r:embed="rId8"/>
            <a:stretch>
              <a:fillRect l="0" t="0" r="0" b="0"/>
            </a:stretch>
          </a:blipFill>
        </p:spPr>
      </p:sp>
      <p:sp>
        <p:nvSpPr>
          <p:cNvPr name="TextBox 8" id="8"/>
          <p:cNvSpPr txBox="true"/>
          <p:nvPr/>
        </p:nvSpPr>
        <p:spPr>
          <a:xfrm rot="0">
            <a:off x="2246975" y="515256"/>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REQUIREMENTS</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10" id="10"/>
          <p:cNvSpPr txBox="true"/>
          <p:nvPr/>
        </p:nvSpPr>
        <p:spPr>
          <a:xfrm rot="0">
            <a:off x="6651103" y="2342950"/>
            <a:ext cx="6825891" cy="3020134"/>
          </a:xfrm>
          <a:prstGeom prst="rect">
            <a:avLst/>
          </a:prstGeom>
        </p:spPr>
        <p:txBody>
          <a:bodyPr anchor="t" rtlCol="false" tIns="0" lIns="0" bIns="0" rIns="0">
            <a:spAutoFit/>
          </a:bodyPr>
          <a:lstStyle/>
          <a:p>
            <a:pPr marL="661529" indent="-330764" lvl="1">
              <a:lnSpc>
                <a:spcPts val="3983"/>
              </a:lnSpc>
              <a:buFont typeface="Arial"/>
              <a:buChar char="•"/>
            </a:pPr>
            <a:r>
              <a:rPr lang="en-US" sz="3064">
                <a:solidFill>
                  <a:srgbClr val="000000"/>
                </a:solidFill>
                <a:latin typeface="Poppins Bold"/>
              </a:rPr>
              <a:t>Đăng ký</a:t>
            </a:r>
          </a:p>
          <a:p>
            <a:pPr marL="661529" indent="-330764" lvl="1">
              <a:lnSpc>
                <a:spcPts val="3983"/>
              </a:lnSpc>
              <a:buFont typeface="Arial"/>
              <a:buChar char="•"/>
            </a:pPr>
            <a:r>
              <a:rPr lang="en-US" sz="3064">
                <a:solidFill>
                  <a:srgbClr val="000000"/>
                </a:solidFill>
                <a:latin typeface="Poppins Bold"/>
              </a:rPr>
              <a:t>Đăng nhập</a:t>
            </a:r>
          </a:p>
          <a:p>
            <a:pPr marL="661529" indent="-330764" lvl="1">
              <a:lnSpc>
                <a:spcPts val="3983"/>
              </a:lnSpc>
              <a:buFont typeface="Arial"/>
              <a:buChar char="•"/>
            </a:pPr>
            <a:r>
              <a:rPr lang="en-US" sz="3064">
                <a:solidFill>
                  <a:srgbClr val="000000"/>
                </a:solidFill>
                <a:latin typeface="Poppins Bold"/>
              </a:rPr>
              <a:t>Tra cứu thông tin nhà hàng</a:t>
            </a:r>
          </a:p>
          <a:p>
            <a:pPr marL="661529" indent="-330764" lvl="1">
              <a:lnSpc>
                <a:spcPts val="3983"/>
              </a:lnSpc>
              <a:buFont typeface="Arial"/>
              <a:buChar char="•"/>
            </a:pPr>
            <a:r>
              <a:rPr lang="en-US" sz="3064">
                <a:solidFill>
                  <a:srgbClr val="000000"/>
                </a:solidFill>
                <a:latin typeface="Poppins Bold"/>
              </a:rPr>
              <a:t>Đặt bàn</a:t>
            </a:r>
          </a:p>
          <a:p>
            <a:pPr marL="661529" indent="-330764" lvl="1">
              <a:lnSpc>
                <a:spcPts val="3983"/>
              </a:lnSpc>
              <a:buFont typeface="Arial"/>
              <a:buChar char="•"/>
            </a:pPr>
            <a:r>
              <a:rPr lang="en-US" sz="3064">
                <a:solidFill>
                  <a:srgbClr val="000000"/>
                </a:solidFill>
                <a:latin typeface="Poppins Bold"/>
              </a:rPr>
              <a:t>Quản lý đặt bàn</a:t>
            </a:r>
          </a:p>
          <a:p>
            <a:pPr>
              <a:lnSpc>
                <a:spcPts val="398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437475" y="7583997"/>
            <a:ext cx="11817182" cy="7887969"/>
          </a:xfrm>
          <a:custGeom>
            <a:avLst/>
            <a:gdLst/>
            <a:ahLst/>
            <a:cxnLst/>
            <a:rect r="r" b="b" t="t" l="l"/>
            <a:pathLst>
              <a:path h="7887969" w="11817182">
                <a:moveTo>
                  <a:pt x="0" y="0"/>
                </a:moveTo>
                <a:lnTo>
                  <a:pt x="11817183" y="0"/>
                </a:lnTo>
                <a:lnTo>
                  <a:pt x="11817183" y="7887970"/>
                </a:lnTo>
                <a:lnTo>
                  <a:pt x="0" y="7887970"/>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346067" y="3605290"/>
            <a:ext cx="16561167" cy="11033878"/>
          </a:xfrm>
          <a:custGeom>
            <a:avLst/>
            <a:gdLst/>
            <a:ahLst/>
            <a:cxnLst/>
            <a:rect r="r" b="b" t="t" l="l"/>
            <a:pathLst>
              <a:path h="11033878" w="16561167">
                <a:moveTo>
                  <a:pt x="0" y="0"/>
                </a:moveTo>
                <a:lnTo>
                  <a:pt x="16561167" y="0"/>
                </a:lnTo>
                <a:lnTo>
                  <a:pt x="16561167" y="11033877"/>
                </a:lnTo>
                <a:lnTo>
                  <a:pt x="0" y="11033877"/>
                </a:lnTo>
                <a:lnTo>
                  <a:pt x="0" y="0"/>
                </a:lnTo>
                <a:close/>
              </a:path>
            </a:pathLst>
          </a:custGeom>
          <a:blipFill>
            <a:blip r:embed="rId3"/>
            <a:stretch>
              <a:fillRect l="0" t="0" r="0" b="0"/>
            </a:stretch>
          </a:blipFill>
        </p:spPr>
      </p:sp>
      <p:sp>
        <p:nvSpPr>
          <p:cNvPr name="Freeform 4" id="4"/>
          <p:cNvSpPr/>
          <p:nvPr/>
        </p:nvSpPr>
        <p:spPr>
          <a:xfrm flipH="false" flipV="false" rot="5834382">
            <a:off x="-3360286" y="-3469974"/>
            <a:ext cx="10087963" cy="10746166"/>
          </a:xfrm>
          <a:custGeom>
            <a:avLst/>
            <a:gdLst/>
            <a:ahLst/>
            <a:cxnLst/>
            <a:rect r="r" b="b" t="t" l="l"/>
            <a:pathLst>
              <a:path h="10746166" w="10087963">
                <a:moveTo>
                  <a:pt x="0" y="0"/>
                </a:moveTo>
                <a:lnTo>
                  <a:pt x="10087963" y="0"/>
                </a:lnTo>
                <a:lnTo>
                  <a:pt x="10087963" y="10746165"/>
                </a:lnTo>
                <a:lnTo>
                  <a:pt x="0" y="10746165"/>
                </a:lnTo>
                <a:lnTo>
                  <a:pt x="0" y="0"/>
                </a:lnTo>
                <a:close/>
              </a:path>
            </a:pathLst>
          </a:custGeom>
          <a:blipFill>
            <a:blip r:embed="rId4"/>
            <a:stretch>
              <a:fillRect l="0" t="0" r="0" b="0"/>
            </a:stretch>
          </a:blipFill>
        </p:spPr>
      </p:sp>
      <p:sp>
        <p:nvSpPr>
          <p:cNvPr name="Freeform 5" id="5"/>
          <p:cNvSpPr/>
          <p:nvPr/>
        </p:nvSpPr>
        <p:spPr>
          <a:xfrm flipH="false" flipV="false" rot="0">
            <a:off x="16776240" y="9122229"/>
            <a:ext cx="734108" cy="734108"/>
          </a:xfrm>
          <a:custGeom>
            <a:avLst/>
            <a:gdLst/>
            <a:ahLst/>
            <a:cxnLst/>
            <a:rect r="r" b="b" t="t" l="l"/>
            <a:pathLst>
              <a:path h="734108" w="734108">
                <a:moveTo>
                  <a:pt x="0" y="0"/>
                </a:moveTo>
                <a:lnTo>
                  <a:pt x="734108" y="0"/>
                </a:lnTo>
                <a:lnTo>
                  <a:pt x="734108" y="734107"/>
                </a:lnTo>
                <a:lnTo>
                  <a:pt x="0" y="7341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261816" y="-176512"/>
            <a:ext cx="1757280" cy="1757280"/>
          </a:xfrm>
          <a:custGeom>
            <a:avLst/>
            <a:gdLst/>
            <a:ahLst/>
            <a:cxnLst/>
            <a:rect r="r" b="b" t="t" l="l"/>
            <a:pathLst>
              <a:path h="1757280" w="1757280">
                <a:moveTo>
                  <a:pt x="0" y="0"/>
                </a:moveTo>
                <a:lnTo>
                  <a:pt x="1757281" y="0"/>
                </a:lnTo>
                <a:lnTo>
                  <a:pt x="1757281" y="1757281"/>
                </a:lnTo>
                <a:lnTo>
                  <a:pt x="0" y="1757281"/>
                </a:lnTo>
                <a:lnTo>
                  <a:pt x="0" y="0"/>
                </a:lnTo>
                <a:close/>
              </a:path>
            </a:pathLst>
          </a:custGeom>
          <a:blipFill>
            <a:blip r:embed="rId7"/>
            <a:stretch>
              <a:fillRect l="0" t="0" r="0" b="0"/>
            </a:stretch>
          </a:blipFill>
        </p:spPr>
      </p:sp>
      <p:sp>
        <p:nvSpPr>
          <p:cNvPr name="TextBox 7" id="7"/>
          <p:cNvSpPr txBox="true"/>
          <p:nvPr/>
        </p:nvSpPr>
        <p:spPr>
          <a:xfrm rot="0">
            <a:off x="2437475" y="379185"/>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REQUIREMENTS</a:t>
            </a:r>
          </a:p>
        </p:txBody>
      </p:sp>
      <p:sp>
        <p:nvSpPr>
          <p:cNvPr name="TextBox 8" id="8"/>
          <p:cNvSpPr txBox="true"/>
          <p:nvPr/>
        </p:nvSpPr>
        <p:spPr>
          <a:xfrm rot="0">
            <a:off x="16776240" y="9221312"/>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9" id="9"/>
          <p:cNvSpPr txBox="true"/>
          <p:nvPr/>
        </p:nvSpPr>
        <p:spPr>
          <a:xfrm rot="0">
            <a:off x="171258" y="1034598"/>
            <a:ext cx="17339090" cy="10784137"/>
          </a:xfrm>
          <a:prstGeom prst="rect">
            <a:avLst/>
          </a:prstGeom>
        </p:spPr>
        <p:txBody>
          <a:bodyPr anchor="t" rtlCol="false" tIns="0" lIns="0" bIns="0" rIns="0">
            <a:spAutoFit/>
          </a:bodyPr>
          <a:lstStyle/>
          <a:p>
            <a:pPr>
              <a:lnSpc>
                <a:spcPts val="3899"/>
              </a:lnSpc>
            </a:pPr>
            <a:r>
              <a:rPr lang="en-US" sz="2999">
                <a:solidFill>
                  <a:srgbClr val="419486"/>
                </a:solidFill>
                <a:latin typeface="Poppins Bold"/>
              </a:rPr>
              <a:t>1 . Đăng ký</a:t>
            </a:r>
          </a:p>
          <a:p>
            <a:pPr marL="647564" indent="-323782" lvl="1">
              <a:lnSpc>
                <a:spcPts val="3899"/>
              </a:lnSpc>
              <a:buFont typeface="Arial"/>
              <a:buChar char="•"/>
            </a:pPr>
            <a:r>
              <a:rPr lang="en-US" sz="2999">
                <a:solidFill>
                  <a:srgbClr val="000000"/>
                </a:solidFill>
                <a:latin typeface="Poppins Bold"/>
              </a:rPr>
              <a:t>Khách hàng đăng ký tài khoản để sử dụng các dịch vụ mà nhà hàng cung cấp.</a:t>
            </a:r>
          </a:p>
          <a:p>
            <a:pPr>
              <a:lnSpc>
                <a:spcPts val="3899"/>
              </a:lnSpc>
            </a:pPr>
            <a:r>
              <a:rPr lang="en-US" sz="2999">
                <a:solidFill>
                  <a:srgbClr val="419486"/>
                </a:solidFill>
                <a:latin typeface="Poppins Bold"/>
              </a:rPr>
              <a:t>2. Đăng nhập</a:t>
            </a:r>
          </a:p>
          <a:p>
            <a:pPr marL="647564" indent="-323782" lvl="1">
              <a:lnSpc>
                <a:spcPts val="3899"/>
              </a:lnSpc>
              <a:buFont typeface="Arial"/>
              <a:buChar char="•"/>
            </a:pPr>
            <a:r>
              <a:rPr lang="en-US" sz="2999">
                <a:solidFill>
                  <a:srgbClr val="000000"/>
                </a:solidFill>
                <a:latin typeface="Poppins Bold"/>
              </a:rPr>
              <a:t>Khách hàng đăng nhập dựa trên thông tin đã đăng ký trước đó.</a:t>
            </a:r>
          </a:p>
          <a:p>
            <a:pPr>
              <a:lnSpc>
                <a:spcPts val="3899"/>
              </a:lnSpc>
              <a:spcBef>
                <a:spcPct val="0"/>
              </a:spcBef>
            </a:pPr>
            <a:r>
              <a:rPr lang="en-US" sz="2999">
                <a:solidFill>
                  <a:srgbClr val="419486"/>
                </a:solidFill>
                <a:latin typeface="Poppins Bold"/>
              </a:rPr>
              <a:t>3. </a:t>
            </a:r>
            <a:r>
              <a:rPr lang="en-US" sz="2999">
                <a:solidFill>
                  <a:srgbClr val="419486"/>
                </a:solidFill>
                <a:latin typeface="Poppins Bold"/>
              </a:rPr>
              <a:t>Tra cứu thông tin nhà hàng</a:t>
            </a:r>
          </a:p>
          <a:p>
            <a:pPr marL="647564" indent="-323782" lvl="1">
              <a:lnSpc>
                <a:spcPts val="3899"/>
              </a:lnSpc>
              <a:buFont typeface="Arial"/>
              <a:buChar char="•"/>
            </a:pPr>
            <a:r>
              <a:rPr lang="en-US" sz="2999">
                <a:solidFill>
                  <a:srgbClr val="000000"/>
                </a:solidFill>
                <a:latin typeface="Poppins Bold"/>
              </a:rPr>
              <a:t>  Hệ thống hiển thị thông tin chi tiết về nhà hàng, bao gồm địa chỉ, thực đơn, giá cả.</a:t>
            </a:r>
          </a:p>
          <a:p>
            <a:pPr>
              <a:lnSpc>
                <a:spcPts val="3899"/>
              </a:lnSpc>
            </a:pPr>
            <a:r>
              <a:rPr lang="en-US" sz="2999">
                <a:solidFill>
                  <a:srgbClr val="419486"/>
                </a:solidFill>
                <a:latin typeface="Poppins Bold"/>
              </a:rPr>
              <a:t>4.  Đặt bàn</a:t>
            </a:r>
          </a:p>
          <a:p>
            <a:pPr marL="647564" indent="-323782" lvl="1">
              <a:lnSpc>
                <a:spcPts val="3899"/>
              </a:lnSpc>
              <a:buFont typeface="Arial"/>
              <a:buChar char="•"/>
            </a:pPr>
            <a:r>
              <a:rPr lang="en-US" sz="2999">
                <a:solidFill>
                  <a:srgbClr val="000000"/>
                </a:solidFill>
                <a:latin typeface="Poppins Bold"/>
              </a:rPr>
              <a:t>Khách hàng chọn một nhà hàng và chọn ngày, giờ, số lượng khách hàng để đặt bàn.</a:t>
            </a:r>
          </a:p>
          <a:p>
            <a:pPr marL="647564" indent="-323782" lvl="1">
              <a:lnSpc>
                <a:spcPts val="3899"/>
              </a:lnSpc>
              <a:buFont typeface="Arial"/>
              <a:buChar char="•"/>
            </a:pPr>
            <a:r>
              <a:rPr lang="en-US" sz="2999">
                <a:solidFill>
                  <a:srgbClr val="000000"/>
                </a:solidFill>
                <a:latin typeface="Poppins Bold"/>
              </a:rPr>
              <a:t>Hệ thống kiểm tra tính khả dụng của bàn và hiển thị các bàn trống.</a:t>
            </a:r>
          </a:p>
          <a:p>
            <a:pPr marL="647564" indent="-323782" lvl="1">
              <a:lnSpc>
                <a:spcPts val="3899"/>
              </a:lnSpc>
              <a:buFont typeface="Arial"/>
              <a:buChar char="•"/>
            </a:pPr>
            <a:r>
              <a:rPr lang="en-US" sz="2999">
                <a:solidFill>
                  <a:srgbClr val="000000"/>
                </a:solidFill>
                <a:latin typeface="Poppins Bold"/>
              </a:rPr>
              <a:t>Khách hàng chọn một bàn trống và xác nhận đặt bàn.</a:t>
            </a:r>
          </a:p>
          <a:p>
            <a:pPr marL="647564" indent="-323782" lvl="1">
              <a:lnSpc>
                <a:spcPts val="3899"/>
              </a:lnSpc>
              <a:buFont typeface="Arial"/>
              <a:buChar char="•"/>
            </a:pPr>
            <a:r>
              <a:rPr lang="en-US" sz="2999">
                <a:solidFill>
                  <a:srgbClr val="000000"/>
                </a:solidFill>
                <a:latin typeface="Poppins Bold"/>
              </a:rPr>
              <a:t>Hệ thống gửi xác nhận đặt bàn và thông tin chi tiết về đặt bàn cho khách hàng.</a:t>
            </a:r>
          </a:p>
          <a:p>
            <a:pPr>
              <a:lnSpc>
                <a:spcPts val="3899"/>
              </a:lnSpc>
            </a:pPr>
            <a:r>
              <a:rPr lang="en-US" sz="2999">
                <a:solidFill>
                  <a:srgbClr val="419486"/>
                </a:solidFill>
                <a:latin typeface="Poppins Bold"/>
              </a:rPr>
              <a:t>5. Quản lý đặt bàn</a:t>
            </a:r>
          </a:p>
          <a:p>
            <a:pPr marL="647564" indent="-323782" lvl="1">
              <a:lnSpc>
                <a:spcPts val="3899"/>
              </a:lnSpc>
              <a:buFont typeface="Arial"/>
              <a:buChar char="•"/>
            </a:pPr>
            <a:r>
              <a:rPr lang="en-US" sz="2999">
                <a:solidFill>
                  <a:srgbClr val="000000"/>
                </a:solidFill>
                <a:latin typeface="Poppins Bold"/>
              </a:rPr>
              <a:t>Khách hàng có thể xem, thông tin đặt bàn của mình</a:t>
            </a:r>
          </a:p>
          <a:p>
            <a:pPr marL="647564" indent="-323782" lvl="1">
              <a:lnSpc>
                <a:spcPts val="3899"/>
              </a:lnSpc>
              <a:buFont typeface="Arial"/>
              <a:buChar char="•"/>
            </a:pPr>
            <a:r>
              <a:rPr lang="en-US" sz="2999">
                <a:solidFill>
                  <a:srgbClr val="000000"/>
                </a:solidFill>
                <a:latin typeface="Poppins Bold"/>
              </a:rPr>
              <a:t>Staff sẽ quản lý danh sách bàn đã đặt</a:t>
            </a:r>
          </a:p>
          <a:p>
            <a:pPr marL="647564" indent="-323782" lvl="1">
              <a:lnSpc>
                <a:spcPts val="3899"/>
              </a:lnSpc>
              <a:buFont typeface="Arial"/>
              <a:buChar char="•"/>
            </a:pPr>
            <a:r>
              <a:rPr lang="en-US" sz="2999">
                <a:solidFill>
                  <a:srgbClr val="000000"/>
                </a:solidFill>
                <a:latin typeface="Poppins Bold"/>
              </a:rPr>
              <a:t>Admin sẽ coi những yêu cầu đặt bàn của khách hàng để chọn lựa đúng yêu cầu khách hàng, nếu đạt yêu cầu khách hàng sẽ chấp nhận yêu cầu đặt bàn</a:t>
            </a:r>
          </a:p>
          <a:p>
            <a:pPr marL="647564" indent="-323782" lvl="1">
              <a:lnSpc>
                <a:spcPts val="3899"/>
              </a:lnSpc>
              <a:buFont typeface="Arial"/>
              <a:buChar char="•"/>
            </a:pPr>
            <a:r>
              <a:rPr lang="en-US" sz="2999">
                <a:solidFill>
                  <a:srgbClr val="000000"/>
                </a:solidFill>
                <a:latin typeface="Poppins Bold"/>
              </a:rPr>
              <a:t>Admin có thể thêm, sửa, xoá các bàn để có thể phù hợp với số bàn mà nhà hàng có thể đáp ứng số lượng khách hàng mà nhà hàng có thể đặt ra </a:t>
            </a:r>
          </a:p>
          <a:p>
            <a:pPr>
              <a:lnSpc>
                <a:spcPts val="3899"/>
              </a:lnSpc>
            </a:pPr>
          </a:p>
          <a:p>
            <a:pPr>
              <a:lnSpc>
                <a:spcPts val="3899"/>
              </a:lnSpc>
            </a:pPr>
          </a:p>
          <a:p>
            <a:pPr>
              <a:lnSpc>
                <a:spcPts val="3899"/>
              </a:lnSpc>
            </a:pPr>
          </a:p>
          <a:p>
            <a:pPr>
              <a:lnSpc>
                <a:spcPts val="38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8155567" y="3741361"/>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62568" y="8235127"/>
            <a:ext cx="1757280" cy="1757280"/>
          </a:xfrm>
          <a:custGeom>
            <a:avLst/>
            <a:gdLst/>
            <a:ahLst/>
            <a:cxnLst/>
            <a:rect r="r" b="b" t="t" l="l"/>
            <a:pathLst>
              <a:path h="1757280" w="1757280">
                <a:moveTo>
                  <a:pt x="0" y="0"/>
                </a:moveTo>
                <a:lnTo>
                  <a:pt x="1757280" y="0"/>
                </a:lnTo>
                <a:lnTo>
                  <a:pt x="1757280" y="1757281"/>
                </a:lnTo>
                <a:lnTo>
                  <a:pt x="0" y="1757281"/>
                </a:lnTo>
                <a:lnTo>
                  <a:pt x="0" y="0"/>
                </a:lnTo>
                <a:close/>
              </a:path>
            </a:pathLst>
          </a:custGeom>
          <a:blipFill>
            <a:blip r:embed="rId7"/>
            <a:stretch>
              <a:fillRect l="0" t="0" r="0" b="0"/>
            </a:stretch>
          </a:blipFill>
        </p:spPr>
      </p:sp>
      <p:sp>
        <p:nvSpPr>
          <p:cNvPr name="TextBox 7" id="7"/>
          <p:cNvSpPr txBox="true"/>
          <p:nvPr/>
        </p:nvSpPr>
        <p:spPr>
          <a:xfrm rot="0">
            <a:off x="2246975" y="57150"/>
            <a:ext cx="13154037" cy="1336526"/>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ALTERNATIVE SEQUENCE</a:t>
            </a:r>
          </a:p>
          <a:p>
            <a:pPr algn="ctr">
              <a:lnSpc>
                <a:spcPts val="4988"/>
              </a:lnSpc>
            </a:pPr>
          </a:p>
        </p:txBody>
      </p:sp>
      <p:sp>
        <p:nvSpPr>
          <p:cNvPr name="TextBox 8" id="8"/>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9" id="9"/>
          <p:cNvSpPr txBox="true"/>
          <p:nvPr/>
        </p:nvSpPr>
        <p:spPr>
          <a:xfrm rot="0">
            <a:off x="280097" y="1336526"/>
            <a:ext cx="17727805" cy="8886582"/>
          </a:xfrm>
          <a:prstGeom prst="rect">
            <a:avLst/>
          </a:prstGeom>
        </p:spPr>
        <p:txBody>
          <a:bodyPr anchor="t" rtlCol="false" tIns="0" lIns="0" bIns="0" rIns="0">
            <a:spAutoFit/>
          </a:bodyPr>
          <a:lstStyle/>
          <a:p>
            <a:pPr>
              <a:lnSpc>
                <a:spcPts val="3528"/>
              </a:lnSpc>
              <a:spcBef>
                <a:spcPct val="0"/>
              </a:spcBef>
            </a:pPr>
            <a:r>
              <a:rPr lang="en-US" sz="2714">
                <a:solidFill>
                  <a:srgbClr val="419486"/>
                </a:solidFill>
                <a:latin typeface="Poppins Bold"/>
              </a:rPr>
              <a:t>1. Thay thế: </a:t>
            </a:r>
          </a:p>
          <a:p>
            <a:pPr>
              <a:lnSpc>
                <a:spcPts val="3528"/>
              </a:lnSpc>
              <a:spcBef>
                <a:spcPct val="0"/>
              </a:spcBef>
            </a:pPr>
            <a:r>
              <a:rPr lang="en-US" sz="2714">
                <a:solidFill>
                  <a:srgbClr val="000000"/>
                </a:solidFill>
                <a:latin typeface="Poppins Bold"/>
              </a:rPr>
              <a:t>Đặt bàn không thành công do không đáp ứng yêu cầu đặc biệt.</a:t>
            </a:r>
          </a:p>
          <a:p>
            <a:pPr>
              <a:lnSpc>
                <a:spcPts val="3528"/>
              </a:lnSpc>
              <a:spcBef>
                <a:spcPct val="0"/>
              </a:spcBef>
            </a:pPr>
            <a:r>
              <a:rPr lang="en-US" sz="2714">
                <a:solidFill>
                  <a:srgbClr val="000000"/>
                </a:solidFill>
                <a:latin typeface="Poppins Bold"/>
              </a:rPr>
              <a:t>Người dùng chọn ngày và giờ đặt bàn.</a:t>
            </a:r>
          </a:p>
          <a:p>
            <a:pPr>
              <a:lnSpc>
                <a:spcPts val="3528"/>
              </a:lnSpc>
              <a:spcBef>
                <a:spcPct val="0"/>
              </a:spcBef>
            </a:pPr>
            <a:r>
              <a:rPr lang="en-US" sz="2714">
                <a:solidFill>
                  <a:srgbClr val="000000"/>
                </a:solidFill>
                <a:latin typeface="Poppins Bold"/>
              </a:rPr>
              <a:t>  - Hệ thống kiểm tra tính khả dụng của bàn trong thời gian đó.</a:t>
            </a:r>
          </a:p>
          <a:p>
            <a:pPr>
              <a:lnSpc>
                <a:spcPts val="3528"/>
              </a:lnSpc>
              <a:spcBef>
                <a:spcPct val="0"/>
              </a:spcBef>
            </a:pPr>
            <a:r>
              <a:rPr lang="en-US" sz="2714">
                <a:solidFill>
                  <a:srgbClr val="000000"/>
                </a:solidFill>
                <a:latin typeface="Poppins Bold"/>
              </a:rPr>
              <a:t>  - Nếu yêu cầu không thể đáp ứng, hệ thống hiển thị thông báo lỗi cho người dùng và yêu cầu thực hiện đặt bàn lại.</a:t>
            </a:r>
          </a:p>
          <a:p>
            <a:pPr>
              <a:lnSpc>
                <a:spcPts val="3528"/>
              </a:lnSpc>
              <a:spcBef>
                <a:spcPct val="0"/>
              </a:spcBef>
            </a:pPr>
          </a:p>
          <a:p>
            <a:pPr>
              <a:lnSpc>
                <a:spcPts val="3528"/>
              </a:lnSpc>
              <a:spcBef>
                <a:spcPct val="0"/>
              </a:spcBef>
            </a:pPr>
            <a:r>
              <a:rPr lang="en-US" sz="2714">
                <a:solidFill>
                  <a:srgbClr val="419486"/>
                </a:solidFill>
                <a:latin typeface="Poppins Bold"/>
              </a:rPr>
              <a:t>2. Thay thế:</a:t>
            </a:r>
          </a:p>
          <a:p>
            <a:pPr>
              <a:lnSpc>
                <a:spcPts val="3528"/>
              </a:lnSpc>
              <a:spcBef>
                <a:spcPct val="0"/>
              </a:spcBef>
            </a:pPr>
            <a:r>
              <a:rPr lang="en-US" sz="2714">
                <a:solidFill>
                  <a:srgbClr val="000000"/>
                </a:solidFill>
                <a:latin typeface="Poppins Bold"/>
              </a:rPr>
              <a:t> Chỉnh sửa đơn đặt bàn không thành công.</a:t>
            </a:r>
          </a:p>
          <a:p>
            <a:pPr>
              <a:lnSpc>
                <a:spcPts val="3528"/>
              </a:lnSpc>
              <a:spcBef>
                <a:spcPct val="0"/>
              </a:spcBef>
            </a:pPr>
            <a:r>
              <a:rPr lang="en-US" sz="2714">
                <a:solidFill>
                  <a:srgbClr val="000000"/>
                </a:solidFill>
                <a:latin typeface="Poppins Bold"/>
              </a:rPr>
              <a:t> - Người dùng xem đơn đặt bàn hiện tại.</a:t>
            </a:r>
          </a:p>
          <a:p>
            <a:pPr>
              <a:lnSpc>
                <a:spcPts val="3528"/>
              </a:lnSpc>
              <a:spcBef>
                <a:spcPct val="0"/>
              </a:spcBef>
            </a:pPr>
            <a:r>
              <a:rPr lang="en-US" sz="2714">
                <a:solidFill>
                  <a:srgbClr val="000000"/>
                </a:solidFill>
                <a:latin typeface="Poppins Bold"/>
              </a:rPr>
              <a:t> - Người dùng chọn sửa đơn đặt bàn.</a:t>
            </a:r>
          </a:p>
          <a:p>
            <a:pPr>
              <a:lnSpc>
                <a:spcPts val="3528"/>
              </a:lnSpc>
              <a:spcBef>
                <a:spcPct val="0"/>
              </a:spcBef>
            </a:pPr>
          </a:p>
          <a:p>
            <a:pPr>
              <a:lnSpc>
                <a:spcPts val="3528"/>
              </a:lnSpc>
              <a:spcBef>
                <a:spcPct val="0"/>
              </a:spcBef>
            </a:pPr>
          </a:p>
          <a:p>
            <a:pPr>
              <a:lnSpc>
                <a:spcPts val="3528"/>
              </a:lnSpc>
              <a:spcBef>
                <a:spcPct val="0"/>
              </a:spcBef>
            </a:pPr>
            <a:r>
              <a:rPr lang="en-US" sz="2714">
                <a:solidFill>
                  <a:srgbClr val="419486"/>
                </a:solidFill>
                <a:latin typeface="Poppins Bold"/>
              </a:rPr>
              <a:t>3. Thay thế:</a:t>
            </a:r>
            <a:r>
              <a:rPr lang="en-US" sz="2714">
                <a:solidFill>
                  <a:srgbClr val="000000"/>
                </a:solidFill>
                <a:latin typeface="Poppins Bold"/>
              </a:rPr>
              <a:t> Hủy đơn đặt bàn không thành công.</a:t>
            </a:r>
          </a:p>
          <a:p>
            <a:pPr>
              <a:lnSpc>
                <a:spcPts val="3528"/>
              </a:lnSpc>
              <a:spcBef>
                <a:spcPct val="0"/>
              </a:spcBef>
            </a:pPr>
            <a:r>
              <a:rPr lang="en-US" sz="2714">
                <a:solidFill>
                  <a:srgbClr val="000000"/>
                </a:solidFill>
                <a:latin typeface="Poppins Bold"/>
              </a:rPr>
              <a:t> - Người dùng xem đơn đặt bàn hiện tại.</a:t>
            </a:r>
          </a:p>
          <a:p>
            <a:pPr>
              <a:lnSpc>
                <a:spcPts val="3528"/>
              </a:lnSpc>
              <a:spcBef>
                <a:spcPct val="0"/>
              </a:spcBef>
            </a:pPr>
            <a:r>
              <a:rPr lang="en-US" sz="2714">
                <a:solidFill>
                  <a:srgbClr val="000000"/>
                </a:solidFill>
                <a:latin typeface="Poppins Bold"/>
              </a:rPr>
              <a:t> - Người dùng chọn hủy đơn đặt bàn.</a:t>
            </a:r>
          </a:p>
          <a:p>
            <a:pPr algn="ctr">
              <a:lnSpc>
                <a:spcPts val="3528"/>
              </a:lnSpc>
              <a:spcBef>
                <a:spcPct val="0"/>
              </a:spcBef>
            </a:pPr>
            <a:r>
              <a:rPr lang="en-US" sz="2714">
                <a:solidFill>
                  <a:srgbClr val="000000"/>
                </a:solidFill>
                <a:latin typeface="Poppins Bold"/>
              </a:rPr>
              <a:t> </a:t>
            </a:r>
          </a:p>
          <a:p>
            <a:pPr algn="ctr">
              <a:lnSpc>
                <a:spcPts val="3528"/>
              </a:lnSpc>
              <a:spcBef>
                <a:spcPct val="0"/>
              </a:spcBef>
            </a:pPr>
          </a:p>
          <a:p>
            <a:pPr algn="ctr">
              <a:lnSpc>
                <a:spcPts val="3528"/>
              </a:lnSpc>
              <a:spcBef>
                <a:spcPct val="0"/>
              </a:spcBef>
            </a:pPr>
          </a:p>
          <a:p>
            <a:pPr algn="ctr">
              <a:lnSpc>
                <a:spcPts val="3528"/>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15562568" y="8235127"/>
            <a:ext cx="1757280" cy="1757280"/>
          </a:xfrm>
          <a:custGeom>
            <a:avLst/>
            <a:gdLst/>
            <a:ahLst/>
            <a:cxnLst/>
            <a:rect r="r" b="b" t="t" l="l"/>
            <a:pathLst>
              <a:path h="1757280" w="1757280">
                <a:moveTo>
                  <a:pt x="0" y="0"/>
                </a:moveTo>
                <a:lnTo>
                  <a:pt x="1757280" y="0"/>
                </a:lnTo>
                <a:lnTo>
                  <a:pt x="1757280" y="1757281"/>
                </a:lnTo>
                <a:lnTo>
                  <a:pt x="0" y="1757281"/>
                </a:lnTo>
                <a:lnTo>
                  <a:pt x="0" y="0"/>
                </a:lnTo>
                <a:close/>
              </a:path>
            </a:pathLst>
          </a:custGeom>
          <a:blipFill>
            <a:blip r:embed="rId8"/>
            <a:stretch>
              <a:fillRect l="0" t="0" r="0" b="0"/>
            </a:stretch>
          </a:blipFill>
        </p:spPr>
      </p:sp>
      <p:sp>
        <p:nvSpPr>
          <p:cNvPr name="TextBox 8" id="8"/>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BOUNDARY OBJECTS</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10" id="10"/>
          <p:cNvSpPr txBox="true"/>
          <p:nvPr/>
        </p:nvSpPr>
        <p:spPr>
          <a:xfrm rot="0">
            <a:off x="355140" y="1469984"/>
            <a:ext cx="16230600" cy="6555226"/>
          </a:xfrm>
          <a:prstGeom prst="rect">
            <a:avLst/>
          </a:prstGeom>
        </p:spPr>
        <p:txBody>
          <a:bodyPr anchor="t" rtlCol="false" tIns="0" lIns="0" bIns="0" rIns="0">
            <a:spAutoFit/>
          </a:bodyPr>
          <a:lstStyle/>
          <a:p>
            <a:pPr>
              <a:lnSpc>
                <a:spcPts val="3692"/>
              </a:lnSpc>
              <a:spcBef>
                <a:spcPct val="0"/>
              </a:spcBef>
            </a:pPr>
            <a:r>
              <a:rPr lang="en-US" sz="2840">
                <a:solidFill>
                  <a:srgbClr val="419486"/>
                </a:solidFill>
                <a:latin typeface="Poppins Bold"/>
              </a:rPr>
              <a:t>1. Đơn đặt bàn (Booking Form): </a:t>
            </a:r>
          </a:p>
          <a:p>
            <a:pPr>
              <a:lnSpc>
                <a:spcPts val="3692"/>
              </a:lnSpc>
              <a:spcBef>
                <a:spcPct val="0"/>
              </a:spcBef>
            </a:pPr>
            <a:r>
              <a:rPr lang="en-US" sz="2840">
                <a:solidFill>
                  <a:srgbClr val="000000"/>
                </a:solidFill>
                <a:latin typeface="Poppins Bold"/>
              </a:rPr>
              <a:t>Đối tượng này đại diện cho biểu mẫu hoặc giao diện mà người dùng sử dụng để điền thông tin đặt bàn, bao gồm ngày, giờ, số lượng khách, yêu cầu đặc biệt và thông tin liên hệ.</a:t>
            </a:r>
          </a:p>
          <a:p>
            <a:pPr>
              <a:lnSpc>
                <a:spcPts val="3692"/>
              </a:lnSpc>
              <a:spcBef>
                <a:spcPct val="0"/>
              </a:spcBef>
            </a:pPr>
          </a:p>
          <a:p>
            <a:pPr>
              <a:lnSpc>
                <a:spcPts val="3692"/>
              </a:lnSpc>
              <a:spcBef>
                <a:spcPct val="0"/>
              </a:spcBef>
            </a:pPr>
            <a:r>
              <a:rPr lang="en-US" sz="2840">
                <a:solidFill>
                  <a:srgbClr val="419486"/>
                </a:solidFill>
                <a:latin typeface="Poppins Bold"/>
              </a:rPr>
              <a:t>2. Button (Nút bấm):</a:t>
            </a:r>
          </a:p>
          <a:p>
            <a:pPr>
              <a:lnSpc>
                <a:spcPts val="3692"/>
              </a:lnSpc>
              <a:spcBef>
                <a:spcPct val="0"/>
              </a:spcBef>
            </a:pPr>
            <a:r>
              <a:rPr lang="en-US" sz="2840">
                <a:solidFill>
                  <a:srgbClr val="000000"/>
                </a:solidFill>
                <a:latin typeface="Poppins Bold"/>
              </a:rPr>
              <a:t> Đối tượng này đại diện cho các nút hoặc nút bấm mà người dùng nhấn để thực hiện hành động đặt bàn, chẳng hạn như "Đặt bàn" hoặc "Gửi yêu cầu".</a:t>
            </a:r>
          </a:p>
          <a:p>
            <a:pPr>
              <a:lnSpc>
                <a:spcPts val="3692"/>
              </a:lnSpc>
              <a:spcBef>
                <a:spcPct val="0"/>
              </a:spcBef>
            </a:pPr>
          </a:p>
          <a:p>
            <a:pPr>
              <a:lnSpc>
                <a:spcPts val="3692"/>
              </a:lnSpc>
              <a:spcBef>
                <a:spcPct val="0"/>
              </a:spcBef>
            </a:pPr>
            <a:r>
              <a:rPr lang="en-US" sz="2840">
                <a:solidFill>
                  <a:srgbClr val="419486"/>
                </a:solidFill>
                <a:latin typeface="Poppins Bold"/>
              </a:rPr>
              <a:t>3. Thông báo (Notification): </a:t>
            </a:r>
          </a:p>
          <a:p>
            <a:pPr>
              <a:lnSpc>
                <a:spcPts val="3692"/>
              </a:lnSpc>
              <a:spcBef>
                <a:spcPct val="0"/>
              </a:spcBef>
            </a:pPr>
            <a:r>
              <a:rPr lang="en-US" sz="2840">
                <a:solidFill>
                  <a:srgbClr val="000000"/>
                </a:solidFill>
                <a:latin typeface="Poppins Bold"/>
              </a:rPr>
              <a:t>Đối tượng này đại diện cho các thông báo hoặc tin nhắn mà hệ thống gửi cho người dùng sau khi đặt bàn, bao gồm thông báo xác nhận, thông báo lỗi hoặc thông báo thay đổi đặt bàn.</a:t>
            </a:r>
          </a:p>
          <a:p>
            <a:pPr>
              <a:lnSpc>
                <a:spcPts val="3692"/>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15562568" y="8235127"/>
            <a:ext cx="1757280" cy="1757280"/>
          </a:xfrm>
          <a:custGeom>
            <a:avLst/>
            <a:gdLst/>
            <a:ahLst/>
            <a:cxnLst/>
            <a:rect r="r" b="b" t="t" l="l"/>
            <a:pathLst>
              <a:path h="1757280" w="1757280">
                <a:moveTo>
                  <a:pt x="0" y="0"/>
                </a:moveTo>
                <a:lnTo>
                  <a:pt x="1757280" y="0"/>
                </a:lnTo>
                <a:lnTo>
                  <a:pt x="1757280" y="1757281"/>
                </a:lnTo>
                <a:lnTo>
                  <a:pt x="0" y="1757281"/>
                </a:lnTo>
                <a:lnTo>
                  <a:pt x="0" y="0"/>
                </a:lnTo>
                <a:close/>
              </a:path>
            </a:pathLst>
          </a:custGeom>
          <a:blipFill>
            <a:blip r:embed="rId8"/>
            <a:stretch>
              <a:fillRect l="0" t="0" r="0" b="0"/>
            </a:stretch>
          </a:blipFill>
        </p:spPr>
      </p:sp>
      <p:sp>
        <p:nvSpPr>
          <p:cNvPr name="TextBox 8" id="8"/>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BOUNDARY OBJECTS</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10" id="10"/>
          <p:cNvSpPr txBox="true"/>
          <p:nvPr/>
        </p:nvSpPr>
        <p:spPr>
          <a:xfrm rot="0">
            <a:off x="355140" y="1469984"/>
            <a:ext cx="17932860" cy="7488676"/>
          </a:xfrm>
          <a:prstGeom prst="rect">
            <a:avLst/>
          </a:prstGeom>
        </p:spPr>
        <p:txBody>
          <a:bodyPr anchor="t" rtlCol="false" tIns="0" lIns="0" bIns="0" rIns="0">
            <a:spAutoFit/>
          </a:bodyPr>
          <a:lstStyle/>
          <a:p>
            <a:pPr>
              <a:lnSpc>
                <a:spcPts val="3692"/>
              </a:lnSpc>
            </a:pPr>
            <a:r>
              <a:rPr lang="en-US" sz="2840">
                <a:solidFill>
                  <a:srgbClr val="419486"/>
                </a:solidFill>
                <a:latin typeface="Poppins Bold"/>
              </a:rPr>
              <a:t>4. Đối tác thanh toán (Payment Gateway):</a:t>
            </a:r>
          </a:p>
          <a:p>
            <a:pPr>
              <a:lnSpc>
                <a:spcPts val="3692"/>
              </a:lnSpc>
            </a:pPr>
            <a:r>
              <a:rPr lang="en-US" sz="2840">
                <a:solidFill>
                  <a:srgbClr val="000000"/>
                </a:solidFill>
                <a:latin typeface="Poppins Bold"/>
              </a:rPr>
              <a:t> Đối tượng này đại diện cho cổng thanh toán mà người dùng sử dụng để thực hiện thanh toán cho đơn đặt bàn. Nó cung cấp giao diện để truyền thông tin thanh toán an toàn và xử lý các giao dịch thanh toán.</a:t>
            </a:r>
          </a:p>
          <a:p>
            <a:pPr>
              <a:lnSpc>
                <a:spcPts val="3692"/>
              </a:lnSpc>
              <a:spcBef>
                <a:spcPct val="0"/>
              </a:spcBef>
            </a:pPr>
          </a:p>
          <a:p>
            <a:pPr>
              <a:lnSpc>
                <a:spcPts val="3692"/>
              </a:lnSpc>
              <a:spcBef>
                <a:spcPct val="0"/>
              </a:spcBef>
            </a:pPr>
            <a:r>
              <a:rPr lang="en-US" sz="2840">
                <a:solidFill>
                  <a:srgbClr val="419486"/>
                </a:solidFill>
                <a:latin typeface="Poppins Bold"/>
              </a:rPr>
              <a:t>5. API (Application Programming Interface):</a:t>
            </a:r>
            <a:r>
              <a:rPr lang="en-US" sz="2840">
                <a:solidFill>
                  <a:srgbClr val="000000"/>
                </a:solidFill>
                <a:latin typeface="Poppins Bold"/>
              </a:rPr>
              <a:t> </a:t>
            </a:r>
          </a:p>
          <a:p>
            <a:pPr>
              <a:lnSpc>
                <a:spcPts val="3692"/>
              </a:lnSpc>
              <a:spcBef>
                <a:spcPct val="0"/>
              </a:spcBef>
            </a:pPr>
            <a:r>
              <a:rPr lang="en-US" sz="2840">
                <a:solidFill>
                  <a:srgbClr val="000000"/>
                </a:solidFill>
                <a:latin typeface="Poppins Bold"/>
              </a:rPr>
              <a:t>Đối tượng này đại diện cho các giao diện lập trình ứng dụng mà hệ thống sử dụng để giao tiếp với các hệ thống bên ngoài, chẳng hạn như hệ thống đặt bàn của nhà hàng khác, hệ thống đặt chỗ qua mạng xã hội, v.v.</a:t>
            </a:r>
          </a:p>
          <a:p>
            <a:pPr>
              <a:lnSpc>
                <a:spcPts val="3692"/>
              </a:lnSpc>
              <a:spcBef>
                <a:spcPct val="0"/>
              </a:spcBef>
            </a:pPr>
          </a:p>
          <a:p>
            <a:pPr>
              <a:lnSpc>
                <a:spcPts val="3692"/>
              </a:lnSpc>
              <a:spcBef>
                <a:spcPct val="0"/>
              </a:spcBef>
            </a:pPr>
          </a:p>
          <a:p>
            <a:pPr>
              <a:lnSpc>
                <a:spcPts val="3692"/>
              </a:lnSpc>
              <a:spcBef>
                <a:spcPct val="0"/>
              </a:spcBef>
            </a:pPr>
            <a:r>
              <a:rPr lang="en-US" sz="2840">
                <a:solidFill>
                  <a:srgbClr val="419486"/>
                </a:solidFill>
                <a:latin typeface="Poppins Bold"/>
              </a:rPr>
              <a:t>6. Cơ sở dữ liệu (Database): </a:t>
            </a:r>
          </a:p>
          <a:p>
            <a:pPr>
              <a:lnSpc>
                <a:spcPts val="3692"/>
              </a:lnSpc>
              <a:spcBef>
                <a:spcPct val="0"/>
              </a:spcBef>
            </a:pPr>
            <a:r>
              <a:rPr lang="en-US" sz="2840">
                <a:solidFill>
                  <a:srgbClr val="000000"/>
                </a:solidFill>
                <a:latin typeface="Poppins Bold"/>
              </a:rPr>
              <a:t>Đối tượng này đại diện cho cơ sở dữ liệu lưu trữ thông tin về đặt bàn, bao gồm thông tin về người dùng, đơn đặt bàn, bàn khả dụng, và lịch sử đặt bàn.</a:t>
            </a:r>
          </a:p>
          <a:p>
            <a:pPr>
              <a:lnSpc>
                <a:spcPts val="3692"/>
              </a:lnSpc>
              <a:spcBef>
                <a:spcPct val="0"/>
              </a:spcBef>
            </a:pPr>
          </a:p>
          <a:p>
            <a:pPr>
              <a:lnSpc>
                <a:spcPts val="3692"/>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15562568" y="8235127"/>
            <a:ext cx="1757280" cy="1757280"/>
          </a:xfrm>
          <a:custGeom>
            <a:avLst/>
            <a:gdLst/>
            <a:ahLst/>
            <a:cxnLst/>
            <a:rect r="r" b="b" t="t" l="l"/>
            <a:pathLst>
              <a:path h="1757280" w="1757280">
                <a:moveTo>
                  <a:pt x="0" y="0"/>
                </a:moveTo>
                <a:lnTo>
                  <a:pt x="1757280" y="0"/>
                </a:lnTo>
                <a:lnTo>
                  <a:pt x="1757280" y="1757281"/>
                </a:lnTo>
                <a:lnTo>
                  <a:pt x="0" y="1757281"/>
                </a:lnTo>
                <a:lnTo>
                  <a:pt x="0" y="0"/>
                </a:lnTo>
                <a:close/>
              </a:path>
            </a:pathLst>
          </a:custGeom>
          <a:blipFill>
            <a:blip r:embed="rId8"/>
            <a:stretch>
              <a:fillRect l="0" t="0" r="0" b="0"/>
            </a:stretch>
          </a:blipFill>
        </p:spPr>
      </p:sp>
      <p:sp>
        <p:nvSpPr>
          <p:cNvPr name="TextBox 8" id="8"/>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INTERNAL OBJECTS</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10" id="10"/>
          <p:cNvSpPr txBox="true"/>
          <p:nvPr/>
        </p:nvSpPr>
        <p:spPr>
          <a:xfrm rot="0">
            <a:off x="243906" y="971550"/>
            <a:ext cx="18044094" cy="7955401"/>
          </a:xfrm>
          <a:prstGeom prst="rect">
            <a:avLst/>
          </a:prstGeom>
        </p:spPr>
        <p:txBody>
          <a:bodyPr anchor="t" rtlCol="false" tIns="0" lIns="0" bIns="0" rIns="0">
            <a:spAutoFit/>
          </a:bodyPr>
          <a:lstStyle/>
          <a:p>
            <a:pPr>
              <a:lnSpc>
                <a:spcPts val="3692"/>
              </a:lnSpc>
            </a:pPr>
            <a:r>
              <a:rPr lang="en-US" sz="2840">
                <a:solidFill>
                  <a:srgbClr val="419486"/>
                </a:solidFill>
                <a:latin typeface="Poppins Bold"/>
              </a:rPr>
              <a:t>1. Đơn đặt bàn (Booking):</a:t>
            </a:r>
          </a:p>
          <a:p>
            <a:pPr>
              <a:lnSpc>
                <a:spcPts val="3692"/>
              </a:lnSpc>
            </a:pPr>
            <a:r>
              <a:rPr lang="en-US" sz="2840">
                <a:solidFill>
                  <a:srgbClr val="000000"/>
                </a:solidFill>
                <a:latin typeface="Poppins Bold"/>
              </a:rPr>
              <a:t> Đối tượng này đại diện cho một đơn đặt bàn cụ thể trong hệ thống. Nó chứa thông tin về ngày, giờ, số lượng khách, yêu cầu đặc biệt và trạng thái đơn đặt bàn (như đang chờ xác nhận, đã xác nhận, đã hủy, v.v.).</a:t>
            </a:r>
          </a:p>
          <a:p>
            <a:pPr>
              <a:lnSpc>
                <a:spcPts val="3692"/>
              </a:lnSpc>
            </a:pPr>
          </a:p>
          <a:p>
            <a:pPr>
              <a:lnSpc>
                <a:spcPts val="3692"/>
              </a:lnSpc>
              <a:spcBef>
                <a:spcPct val="0"/>
              </a:spcBef>
            </a:pPr>
          </a:p>
          <a:p>
            <a:pPr>
              <a:lnSpc>
                <a:spcPts val="3692"/>
              </a:lnSpc>
              <a:spcBef>
                <a:spcPct val="0"/>
              </a:spcBef>
            </a:pPr>
            <a:r>
              <a:rPr lang="en-US" sz="2840">
                <a:solidFill>
                  <a:srgbClr val="419486"/>
                </a:solidFill>
                <a:latin typeface="Poppins Bold"/>
              </a:rPr>
              <a:t>2. Bàn (Table):</a:t>
            </a:r>
          </a:p>
          <a:p>
            <a:pPr>
              <a:lnSpc>
                <a:spcPts val="3692"/>
              </a:lnSpc>
              <a:spcBef>
                <a:spcPct val="0"/>
              </a:spcBef>
            </a:pPr>
            <a:r>
              <a:rPr lang="en-US" sz="2840">
                <a:solidFill>
                  <a:srgbClr val="000000"/>
                </a:solidFill>
                <a:latin typeface="Poppins Bold"/>
              </a:rPr>
              <a:t> Đối tượng này đại diện cho một bàn trong nhà hàng. Nó chứa thông tin về số thứ tự, sức chứa, trạng thái (đã đặt, trống), và thông tin về khu vực của bàn (nếu có).</a:t>
            </a:r>
          </a:p>
          <a:p>
            <a:pPr>
              <a:lnSpc>
                <a:spcPts val="3692"/>
              </a:lnSpc>
              <a:spcBef>
                <a:spcPct val="0"/>
              </a:spcBef>
            </a:pPr>
          </a:p>
          <a:p>
            <a:pPr>
              <a:lnSpc>
                <a:spcPts val="3692"/>
              </a:lnSpc>
              <a:spcBef>
                <a:spcPct val="0"/>
              </a:spcBef>
            </a:pPr>
          </a:p>
          <a:p>
            <a:pPr>
              <a:lnSpc>
                <a:spcPts val="3692"/>
              </a:lnSpc>
              <a:spcBef>
                <a:spcPct val="0"/>
              </a:spcBef>
            </a:pPr>
          </a:p>
          <a:p>
            <a:pPr>
              <a:lnSpc>
                <a:spcPts val="3692"/>
              </a:lnSpc>
              <a:spcBef>
                <a:spcPct val="0"/>
              </a:spcBef>
            </a:pPr>
            <a:r>
              <a:rPr lang="en-US" sz="2840">
                <a:solidFill>
                  <a:srgbClr val="419486"/>
                </a:solidFill>
                <a:latin typeface="Poppins Bold"/>
              </a:rPr>
              <a:t>3. Người dùng (User):</a:t>
            </a:r>
          </a:p>
          <a:p>
            <a:pPr>
              <a:lnSpc>
                <a:spcPts val="3692"/>
              </a:lnSpc>
              <a:spcBef>
                <a:spcPct val="0"/>
              </a:spcBef>
            </a:pPr>
            <a:r>
              <a:rPr lang="en-US" sz="2840">
                <a:solidFill>
                  <a:srgbClr val="000000"/>
                </a:solidFill>
                <a:latin typeface="Poppins Bold"/>
              </a:rPr>
              <a:t> Đối tượng này đại diện cho người dùng của hệ thống. Nó chứa thông tin cá nhân của người dùng như tên, số điện thoại, địa chỉ email, và mật khẩu.</a:t>
            </a:r>
          </a:p>
          <a:p>
            <a:pPr>
              <a:lnSpc>
                <a:spcPts val="3692"/>
              </a:lnSpc>
              <a:spcBef>
                <a:spcPct val="0"/>
              </a:spcBef>
            </a:pPr>
          </a:p>
          <a:p>
            <a:pPr>
              <a:lnSpc>
                <a:spcPts val="369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EECED"/>
        </a:solidFill>
      </p:bgPr>
    </p:bg>
    <p:spTree>
      <p:nvGrpSpPr>
        <p:cNvPr id="1" name=""/>
        <p:cNvGrpSpPr/>
        <p:nvPr/>
      </p:nvGrpSpPr>
      <p:grpSpPr>
        <a:xfrm>
          <a:off x="0" y="0"/>
          <a:ext cx="0" cy="0"/>
          <a:chOff x="0" y="0"/>
          <a:chExt cx="0" cy="0"/>
        </a:xfrm>
      </p:grpSpPr>
      <p:sp>
        <p:nvSpPr>
          <p:cNvPr name="Freeform 2" id="2"/>
          <p:cNvSpPr/>
          <p:nvPr/>
        </p:nvSpPr>
        <p:spPr>
          <a:xfrm flipH="false" flipV="false" rot="0">
            <a:off x="2246975" y="7720069"/>
            <a:ext cx="11817182" cy="7887969"/>
          </a:xfrm>
          <a:custGeom>
            <a:avLst/>
            <a:gdLst/>
            <a:ahLst/>
            <a:cxnLst/>
            <a:rect r="r" b="b" t="t" l="l"/>
            <a:pathLst>
              <a:path h="7887969" w="11817182">
                <a:moveTo>
                  <a:pt x="0" y="0"/>
                </a:moveTo>
                <a:lnTo>
                  <a:pt x="11817183" y="0"/>
                </a:lnTo>
                <a:lnTo>
                  <a:pt x="11817183" y="7887969"/>
                </a:lnTo>
                <a:lnTo>
                  <a:pt x="0" y="7887969"/>
                </a:lnTo>
                <a:lnTo>
                  <a:pt x="0" y="0"/>
                </a:lnTo>
                <a:close/>
              </a:path>
            </a:pathLst>
          </a:custGeom>
          <a:blipFill>
            <a:blip r:embed="rId2">
              <a:alphaModFix amt="80000"/>
            </a:blip>
            <a:stretch>
              <a:fillRect l="0" t="0" r="0" b="0"/>
            </a:stretch>
          </a:blipFill>
        </p:spPr>
      </p:sp>
      <p:sp>
        <p:nvSpPr>
          <p:cNvPr name="Freeform 3" id="3"/>
          <p:cNvSpPr/>
          <p:nvPr/>
        </p:nvSpPr>
        <p:spPr>
          <a:xfrm flipH="false" flipV="false" rot="0">
            <a:off x="7120429" y="2508270"/>
            <a:ext cx="16561167" cy="11033878"/>
          </a:xfrm>
          <a:custGeom>
            <a:avLst/>
            <a:gdLst/>
            <a:ahLst/>
            <a:cxnLst/>
            <a:rect r="r" b="b" t="t" l="l"/>
            <a:pathLst>
              <a:path h="11033878" w="16561167">
                <a:moveTo>
                  <a:pt x="0" y="0"/>
                </a:moveTo>
                <a:lnTo>
                  <a:pt x="16561167" y="0"/>
                </a:lnTo>
                <a:lnTo>
                  <a:pt x="16561167" y="11033878"/>
                </a:lnTo>
                <a:lnTo>
                  <a:pt x="0" y="11033878"/>
                </a:lnTo>
                <a:lnTo>
                  <a:pt x="0" y="0"/>
                </a:lnTo>
                <a:close/>
              </a:path>
            </a:pathLst>
          </a:custGeom>
          <a:blipFill>
            <a:blip r:embed="rId3"/>
            <a:stretch>
              <a:fillRect l="0" t="0" r="0" b="0"/>
            </a:stretch>
          </a:blipFill>
        </p:spPr>
      </p:sp>
      <p:sp>
        <p:nvSpPr>
          <p:cNvPr name="Freeform 4" id="4"/>
          <p:cNvSpPr/>
          <p:nvPr/>
        </p:nvSpPr>
        <p:spPr>
          <a:xfrm flipH="false" flipV="false" rot="5834382">
            <a:off x="-3550786" y="-3333903"/>
            <a:ext cx="10087963" cy="10746166"/>
          </a:xfrm>
          <a:custGeom>
            <a:avLst/>
            <a:gdLst/>
            <a:ahLst/>
            <a:cxnLst/>
            <a:rect r="r" b="b" t="t" l="l"/>
            <a:pathLst>
              <a:path h="10746166" w="10087963">
                <a:moveTo>
                  <a:pt x="0" y="0"/>
                </a:moveTo>
                <a:lnTo>
                  <a:pt x="10087963" y="0"/>
                </a:lnTo>
                <a:lnTo>
                  <a:pt x="10087963" y="10746166"/>
                </a:lnTo>
                <a:lnTo>
                  <a:pt x="0" y="10746166"/>
                </a:lnTo>
                <a:lnTo>
                  <a:pt x="0" y="0"/>
                </a:lnTo>
                <a:close/>
              </a:path>
            </a:pathLst>
          </a:custGeom>
          <a:blipFill>
            <a:blip r:embed="rId4"/>
            <a:stretch>
              <a:fillRect l="0" t="0" r="0" b="0"/>
            </a:stretch>
          </a:blipFill>
        </p:spPr>
      </p:sp>
      <p:sp>
        <p:nvSpPr>
          <p:cNvPr name="Freeform 5" id="5"/>
          <p:cNvSpPr/>
          <p:nvPr/>
        </p:nvSpPr>
        <p:spPr>
          <a:xfrm flipH="false" flipV="false" rot="0">
            <a:off x="16585740" y="9258300"/>
            <a:ext cx="734108" cy="734108"/>
          </a:xfrm>
          <a:custGeom>
            <a:avLst/>
            <a:gdLst/>
            <a:ahLst/>
            <a:cxnLst/>
            <a:rect r="r" b="b" t="t" l="l"/>
            <a:pathLst>
              <a:path h="734108" w="734108">
                <a:moveTo>
                  <a:pt x="0" y="0"/>
                </a:moveTo>
                <a:lnTo>
                  <a:pt x="734108" y="0"/>
                </a:lnTo>
                <a:lnTo>
                  <a:pt x="734108" y="734108"/>
                </a:lnTo>
                <a:lnTo>
                  <a:pt x="0" y="7341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243906" y="8025209"/>
            <a:ext cx="2003069" cy="2003069"/>
          </a:xfrm>
          <a:custGeom>
            <a:avLst/>
            <a:gdLst/>
            <a:ahLst/>
            <a:cxnLst/>
            <a:rect r="r" b="b" t="t" l="l"/>
            <a:pathLst>
              <a:path h="2003069" w="2003069">
                <a:moveTo>
                  <a:pt x="0" y="0"/>
                </a:moveTo>
                <a:lnTo>
                  <a:pt x="2003069" y="0"/>
                </a:lnTo>
                <a:lnTo>
                  <a:pt x="2003069" y="2003069"/>
                </a:lnTo>
                <a:lnTo>
                  <a:pt x="0" y="2003069"/>
                </a:lnTo>
                <a:lnTo>
                  <a:pt x="0" y="0"/>
                </a:lnTo>
                <a:close/>
              </a:path>
            </a:pathLst>
          </a:custGeom>
          <a:blipFill>
            <a:blip r:embed="rId7"/>
            <a:stretch>
              <a:fillRect l="0" t="0" r="0" b="0"/>
            </a:stretch>
          </a:blipFill>
        </p:spPr>
      </p:sp>
      <p:sp>
        <p:nvSpPr>
          <p:cNvPr name="Freeform 7" id="7"/>
          <p:cNvSpPr/>
          <p:nvPr/>
        </p:nvSpPr>
        <p:spPr>
          <a:xfrm flipH="false" flipV="false" rot="0">
            <a:off x="15562568" y="8235127"/>
            <a:ext cx="1757280" cy="1757280"/>
          </a:xfrm>
          <a:custGeom>
            <a:avLst/>
            <a:gdLst/>
            <a:ahLst/>
            <a:cxnLst/>
            <a:rect r="r" b="b" t="t" l="l"/>
            <a:pathLst>
              <a:path h="1757280" w="1757280">
                <a:moveTo>
                  <a:pt x="0" y="0"/>
                </a:moveTo>
                <a:lnTo>
                  <a:pt x="1757280" y="0"/>
                </a:lnTo>
                <a:lnTo>
                  <a:pt x="1757280" y="1757281"/>
                </a:lnTo>
                <a:lnTo>
                  <a:pt x="0" y="1757281"/>
                </a:lnTo>
                <a:lnTo>
                  <a:pt x="0" y="0"/>
                </a:lnTo>
                <a:close/>
              </a:path>
            </a:pathLst>
          </a:custGeom>
          <a:blipFill>
            <a:blip r:embed="rId8"/>
            <a:stretch>
              <a:fillRect l="0" t="0" r="0" b="0"/>
            </a:stretch>
          </a:blipFill>
        </p:spPr>
      </p:sp>
      <p:sp>
        <p:nvSpPr>
          <p:cNvPr name="TextBox 8" id="8"/>
          <p:cNvSpPr txBox="true"/>
          <p:nvPr/>
        </p:nvSpPr>
        <p:spPr>
          <a:xfrm rot="0">
            <a:off x="2246975" y="57150"/>
            <a:ext cx="13154037" cy="703038"/>
          </a:xfrm>
          <a:prstGeom prst="rect">
            <a:avLst/>
          </a:prstGeom>
        </p:spPr>
        <p:txBody>
          <a:bodyPr anchor="t" rtlCol="false" tIns="0" lIns="0" bIns="0" rIns="0">
            <a:spAutoFit/>
          </a:bodyPr>
          <a:lstStyle/>
          <a:p>
            <a:pPr algn="ctr">
              <a:lnSpc>
                <a:spcPts val="4988"/>
              </a:lnSpc>
            </a:pPr>
            <a:r>
              <a:rPr lang="en-US" sz="4988" spc="174">
                <a:solidFill>
                  <a:srgbClr val="419486"/>
                </a:solidFill>
                <a:latin typeface="Poppins ExtraBold"/>
              </a:rPr>
              <a:t>INTERNAL OBJECTS</a:t>
            </a:r>
          </a:p>
        </p:txBody>
      </p:sp>
      <p:sp>
        <p:nvSpPr>
          <p:cNvPr name="TextBox 9" id="9"/>
          <p:cNvSpPr txBox="true"/>
          <p:nvPr/>
        </p:nvSpPr>
        <p:spPr>
          <a:xfrm rot="0">
            <a:off x="16585740" y="9357384"/>
            <a:ext cx="728433" cy="478790"/>
          </a:xfrm>
          <a:prstGeom prst="rect">
            <a:avLst/>
          </a:prstGeom>
        </p:spPr>
        <p:txBody>
          <a:bodyPr anchor="t" rtlCol="false" tIns="0" lIns="0" bIns="0" rIns="0">
            <a:spAutoFit/>
          </a:bodyPr>
          <a:lstStyle/>
          <a:p>
            <a:pPr algn="ctr">
              <a:lnSpc>
                <a:spcPts val="3639"/>
              </a:lnSpc>
            </a:pPr>
            <a:r>
              <a:rPr lang="en-US" sz="2799">
                <a:solidFill>
                  <a:srgbClr val="EEECED"/>
                </a:solidFill>
                <a:latin typeface="Poppins Bold"/>
              </a:rPr>
              <a:t>3</a:t>
            </a:r>
          </a:p>
        </p:txBody>
      </p:sp>
      <p:sp>
        <p:nvSpPr>
          <p:cNvPr name="TextBox 10" id="10"/>
          <p:cNvSpPr txBox="true"/>
          <p:nvPr/>
        </p:nvSpPr>
        <p:spPr>
          <a:xfrm rot="0">
            <a:off x="243906" y="971550"/>
            <a:ext cx="18044094" cy="8825608"/>
          </a:xfrm>
          <a:prstGeom prst="rect">
            <a:avLst/>
          </a:prstGeom>
        </p:spPr>
        <p:txBody>
          <a:bodyPr anchor="t" rtlCol="false" tIns="0" lIns="0" bIns="0" rIns="0">
            <a:spAutoFit/>
          </a:bodyPr>
          <a:lstStyle/>
          <a:p>
            <a:pPr>
              <a:lnSpc>
                <a:spcPts val="3341"/>
              </a:lnSpc>
            </a:pPr>
            <a:r>
              <a:rPr lang="en-US" sz="2570">
                <a:solidFill>
                  <a:srgbClr val="419486"/>
                </a:solidFill>
                <a:latin typeface="Poppins Bold"/>
              </a:rPr>
              <a:t>4. Quản lý nhà hàng (Restaurant Manager): </a:t>
            </a:r>
          </a:p>
          <a:p>
            <a:pPr>
              <a:lnSpc>
                <a:spcPts val="3341"/>
              </a:lnSpc>
            </a:pPr>
            <a:r>
              <a:rPr lang="en-US" sz="2570">
                <a:solidFill>
                  <a:srgbClr val="000000"/>
                </a:solidFill>
                <a:latin typeface="Poppins Bold"/>
              </a:rPr>
              <a:t>Đối tượng này đại diện cho quản lý nhà hàng. Nó chứa thông tin về quản lý, bao gồm tên, số điện thoại liên hệ và địa chỉ email.</a:t>
            </a:r>
          </a:p>
          <a:p>
            <a:pPr>
              <a:lnSpc>
                <a:spcPts val="3341"/>
              </a:lnSpc>
            </a:pPr>
          </a:p>
          <a:p>
            <a:pPr>
              <a:lnSpc>
                <a:spcPts val="3341"/>
              </a:lnSpc>
              <a:spcBef>
                <a:spcPct val="0"/>
              </a:spcBef>
            </a:pPr>
          </a:p>
          <a:p>
            <a:pPr>
              <a:lnSpc>
                <a:spcPts val="3341"/>
              </a:lnSpc>
              <a:spcBef>
                <a:spcPct val="0"/>
              </a:spcBef>
            </a:pPr>
            <a:r>
              <a:rPr lang="en-US" sz="2570">
                <a:solidFill>
                  <a:srgbClr val="419486"/>
                </a:solidFill>
                <a:latin typeface="Poppins Bold"/>
              </a:rPr>
              <a:t>5. Thực đơn (Menu):</a:t>
            </a:r>
          </a:p>
          <a:p>
            <a:pPr>
              <a:lnSpc>
                <a:spcPts val="3341"/>
              </a:lnSpc>
              <a:spcBef>
                <a:spcPct val="0"/>
              </a:spcBef>
            </a:pPr>
            <a:r>
              <a:rPr lang="en-US" sz="2570">
                <a:solidFill>
                  <a:srgbClr val="000000"/>
                </a:solidFill>
                <a:latin typeface="Poppins Bold"/>
              </a:rPr>
              <a:t> Đối tượng này đại diện cho thực đơn của nhà hàng. Nó chứa thông tin về các món ăn, đồ uống và giá cả.</a:t>
            </a:r>
          </a:p>
          <a:p>
            <a:pPr>
              <a:lnSpc>
                <a:spcPts val="3341"/>
              </a:lnSpc>
              <a:spcBef>
                <a:spcPct val="0"/>
              </a:spcBef>
            </a:pPr>
          </a:p>
          <a:p>
            <a:pPr>
              <a:lnSpc>
                <a:spcPts val="3341"/>
              </a:lnSpc>
              <a:spcBef>
                <a:spcPct val="0"/>
              </a:spcBef>
            </a:pPr>
          </a:p>
          <a:p>
            <a:pPr>
              <a:lnSpc>
                <a:spcPts val="3341"/>
              </a:lnSpc>
              <a:spcBef>
                <a:spcPct val="0"/>
              </a:spcBef>
            </a:pPr>
            <a:r>
              <a:rPr lang="en-US" sz="2570">
                <a:solidFill>
                  <a:srgbClr val="419486"/>
                </a:solidFill>
                <a:latin typeface="Poppins Bold"/>
              </a:rPr>
              <a:t>6. Hệ thống thông báo (Notification System): </a:t>
            </a:r>
          </a:p>
          <a:p>
            <a:pPr>
              <a:lnSpc>
                <a:spcPts val="3341"/>
              </a:lnSpc>
              <a:spcBef>
                <a:spcPct val="0"/>
              </a:spcBef>
            </a:pPr>
            <a:r>
              <a:rPr lang="en-US" sz="2570">
                <a:solidFill>
                  <a:srgbClr val="000000"/>
                </a:solidFill>
                <a:latin typeface="Poppins Bold"/>
              </a:rPr>
              <a:t>Đối tượng này quản lý việc gửi thông báo đến người dùng. Nó có nhiệm vụ tạo, định dạng và gửi các thông báo, bao gồm xác nhận đặt bàn, thông báo thay đổi đơn đặt bàn, v.v.</a:t>
            </a:r>
          </a:p>
          <a:p>
            <a:pPr>
              <a:lnSpc>
                <a:spcPts val="3341"/>
              </a:lnSpc>
              <a:spcBef>
                <a:spcPct val="0"/>
              </a:spcBef>
            </a:pPr>
          </a:p>
          <a:p>
            <a:pPr>
              <a:lnSpc>
                <a:spcPts val="3341"/>
              </a:lnSpc>
              <a:spcBef>
                <a:spcPct val="0"/>
              </a:spcBef>
            </a:pPr>
            <a:r>
              <a:rPr lang="en-US" sz="2570">
                <a:solidFill>
                  <a:srgbClr val="419486"/>
                </a:solidFill>
                <a:latin typeface="Poppins Bold"/>
              </a:rPr>
              <a:t>7. Hệ thống quản lý dữ liệu (Data Management System):</a:t>
            </a:r>
            <a:r>
              <a:rPr lang="en-US" sz="2570">
                <a:solidFill>
                  <a:srgbClr val="000000"/>
                </a:solidFill>
                <a:latin typeface="Poppins Bold"/>
              </a:rPr>
              <a:t> </a:t>
            </a:r>
          </a:p>
          <a:p>
            <a:pPr>
              <a:lnSpc>
                <a:spcPts val="3341"/>
              </a:lnSpc>
              <a:spcBef>
                <a:spcPct val="0"/>
              </a:spcBef>
            </a:pPr>
            <a:r>
              <a:rPr lang="en-US" sz="2570">
                <a:solidFill>
                  <a:srgbClr val="000000"/>
                </a:solidFill>
                <a:latin typeface="Poppins Bold"/>
              </a:rPr>
              <a:t>Đối tượng này đại diện cho hệ thống quản lý cơ sở dữ liệu của hệ thống. </a:t>
            </a:r>
          </a:p>
          <a:p>
            <a:pPr>
              <a:lnSpc>
                <a:spcPts val="3341"/>
              </a:lnSpc>
              <a:spcBef>
                <a:spcPct val="0"/>
              </a:spcBef>
            </a:pPr>
          </a:p>
          <a:p>
            <a:pPr>
              <a:lnSpc>
                <a:spcPts val="3341"/>
              </a:lnSpc>
              <a:spcBef>
                <a:spcPct val="0"/>
              </a:spcBef>
            </a:pPr>
          </a:p>
          <a:p>
            <a:pPr>
              <a:lnSpc>
                <a:spcPts val="3341"/>
              </a:lnSpc>
              <a:spcBef>
                <a:spcPct val="0"/>
              </a:spcBef>
            </a:pPr>
          </a:p>
          <a:p>
            <a:pPr>
              <a:lnSpc>
                <a:spcPts val="3341"/>
              </a:lnSpc>
              <a:spcBef>
                <a:spcPct val="0"/>
              </a:spcBef>
            </a:pPr>
          </a:p>
          <a:p>
            <a:pPr>
              <a:lnSpc>
                <a:spcPts val="3341"/>
              </a:lnSpc>
              <a:spcBef>
                <a:spcPct val="0"/>
              </a:spcBef>
            </a:pPr>
          </a:p>
          <a:p>
            <a:pPr>
              <a:lnSpc>
                <a:spcPts val="334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DAFkwajho20</dc:identifier>
  <dcterms:modified xsi:type="dcterms:W3CDTF">2011-08-01T06:04:30Z</dcterms:modified>
  <cp:revision>1</cp:revision>
  <dc:title>Table reservation for restaurant</dc:title>
</cp:coreProperties>
</file>